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11.xml.rels" ContentType="application/vnd.openxmlformats-package.relationships+xml"/>
  <Override PartName="/ppt/notesSlides/notesSlide11.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fr-FR" sz="1800" spc="-1" strike="noStrike">
                <a:solidFill>
                  <a:srgbClr val="000000"/>
                </a:solidFill>
                <a:latin typeface="Calibri"/>
              </a:rPr>
              <a:t>Click to move the slide</a:t>
            </a:r>
            <a:endParaRPr b="0" lang="fr-FR" sz="1800" spc="-1" strike="noStrike">
              <a:solidFill>
                <a:srgbClr val="000000"/>
              </a:solidFill>
              <a:latin typeface="Calibri"/>
            </a:endParaRPr>
          </a:p>
        </p:txBody>
      </p:sp>
      <p:sp>
        <p:nvSpPr>
          <p:cNvPr id="44"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45"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46" name="PlaceHolder 4"/>
          <p:cNvSpPr>
            <a:spLocks noGrp="1"/>
          </p:cNvSpPr>
          <p:nvPr>
            <p:ph type="dt" idx="4"/>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47" name="PlaceHolder 5"/>
          <p:cNvSpPr>
            <a:spLocks noGrp="1"/>
          </p:cNvSpPr>
          <p:nvPr>
            <p:ph type="ftr" idx="5"/>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48" name="PlaceHolder 6"/>
          <p:cNvSpPr>
            <a:spLocks noGrp="1"/>
          </p:cNvSpPr>
          <p:nvPr>
            <p:ph type="sldNum" idx="6"/>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F65C18FF-5248-43C5-82C1-EF1B240FE86F}"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sldImg"/>
          </p:nvPr>
        </p:nvSpPr>
        <p:spPr>
          <a:xfrm>
            <a:off x="217440" y="812880"/>
            <a:ext cx="7124400" cy="4008240"/>
          </a:xfrm>
          <a:prstGeom prst="rect">
            <a:avLst/>
          </a:prstGeom>
          <a:ln w="0">
            <a:noFill/>
          </a:ln>
        </p:spPr>
      </p:sp>
      <p:sp>
        <p:nvSpPr>
          <p:cNvPr id="128"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
        <p:nvSpPr>
          <p:cNvPr id="129" name="PlaceHolder 3"/>
          <p:cNvSpPr>
            <a:spLocks noGrp="1"/>
          </p:cNvSpPr>
          <p:nvPr>
            <p:ph type="sldNum" idx="34"/>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solidFill>
                  <a:srgbClr val="000000"/>
                </a:solidFill>
                <a:latin typeface="Times New Roman"/>
                <a:ea typeface="DejaVu Sans"/>
              </a:defRPr>
            </a:lvl1pPr>
          </a:lstStyle>
          <a:p>
            <a:pPr algn="r">
              <a:lnSpc>
                <a:spcPct val="100000"/>
              </a:lnSpc>
              <a:buNone/>
            </a:pPr>
            <a:fld id="{4A712C4A-379F-403A-BC12-342F8F66DA7E}" type="slidenum">
              <a:rPr b="0" lang="en-US" sz="1400" spc="-1" strike="noStrike">
                <a:solidFill>
                  <a:srgbClr val="000000"/>
                </a:solidFill>
                <a:latin typeface="Times New Roman"/>
                <a:ea typeface="DejaVu Sans"/>
              </a:rPr>
              <a:t>&lt;number&gt;</a:t>
            </a:fld>
            <a:endParaRPr b="0" lang="en-US"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923CE76F-790F-481C-B271-02B917086014}"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fr-FR" sz="1800" spc="-1" strike="noStrike">
              <a:solidFill>
                <a:srgbClr val="000000"/>
              </a:solidFill>
              <a:latin typeface="Calibri"/>
            </a:endParaRPr>
          </a:p>
        </p:txBody>
      </p:sp>
      <p:sp>
        <p:nvSpPr>
          <p:cNvPr id="29"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30"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30857BA5-C2A3-456E-AF34-8C89C67484DB}"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fr-FR" sz="1800" spc="-1" strike="noStrike">
              <a:solidFill>
                <a:srgbClr val="000000"/>
              </a:solidFill>
              <a:latin typeface="Calibri"/>
            </a:endParaRPr>
          </a:p>
        </p:txBody>
      </p:sp>
      <p:sp>
        <p:nvSpPr>
          <p:cNvPr id="3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3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3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35"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759E92CA-E74D-4D4F-B6D6-1C419BEA00A0}"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fr-FR" sz="1800" spc="-1" strike="noStrike">
              <a:solidFill>
                <a:srgbClr val="000000"/>
              </a:solidFill>
              <a:latin typeface="Calibri"/>
            </a:endParaRPr>
          </a:p>
        </p:txBody>
      </p:sp>
      <p:sp>
        <p:nvSpPr>
          <p:cNvPr id="37"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38"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39"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40"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41"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42"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E07624D7-014D-4FB8-BA7B-BD9A9A3D968F}"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fr-FR" sz="1800" spc="-1" strike="noStrike">
              <a:solidFill>
                <a:srgbClr val="000000"/>
              </a:solidFill>
              <a:latin typeface="Calibri"/>
            </a:endParaRPr>
          </a:p>
        </p:txBody>
      </p:sp>
      <p:sp>
        <p:nvSpPr>
          <p:cNvPr id="8"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C396FFC7-59E8-40FC-83FC-4DC50BD2DB03}"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fr-FR" sz="1800" spc="-1" strike="noStrike">
              <a:solidFill>
                <a:srgbClr val="000000"/>
              </a:solidFill>
              <a:latin typeface="Calibri"/>
            </a:endParaRPr>
          </a:p>
        </p:txBody>
      </p:sp>
      <p:sp>
        <p:nvSpPr>
          <p:cNvPr id="10"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F772BCE-ADD1-4343-86C6-9E1FB01436D5}"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fr-FR" sz="1800" spc="-1" strike="noStrike">
              <a:solidFill>
                <a:srgbClr val="000000"/>
              </a:solidFill>
              <a:latin typeface="Calibri"/>
            </a:endParaRPr>
          </a:p>
        </p:txBody>
      </p:sp>
      <p:sp>
        <p:nvSpPr>
          <p:cNvPr id="1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1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43CFB86-493D-4886-A1CC-D3677CC63D35}"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fr-FR" sz="1800" spc="-1" strike="noStrike">
              <a:solidFill>
                <a:srgbClr val="000000"/>
              </a:solidFill>
              <a:latin typeface="Calibri"/>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9F906C40-E764-44CF-9E67-2071A98A40CD}"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4601C3AF-D7E8-4EB9-B70C-6A2D450DA194}"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fr-FR" sz="1800" spc="-1" strike="noStrike">
              <a:solidFill>
                <a:srgbClr val="000000"/>
              </a:solidFill>
              <a:latin typeface="Calibri"/>
            </a:endParaRPr>
          </a:p>
        </p:txBody>
      </p:sp>
      <p:sp>
        <p:nvSpPr>
          <p:cNvPr id="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1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77588D6-9392-4D62-8AC3-C403252DBB56}"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fr-FR" sz="1800" spc="-1" strike="noStrike">
              <a:solidFill>
                <a:srgbClr val="000000"/>
              </a:solidFill>
              <a:latin typeface="Calibri"/>
            </a:endParaRPr>
          </a:p>
        </p:txBody>
      </p:sp>
      <p:sp>
        <p:nvSpPr>
          <p:cNvPr id="2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2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23"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065E017-5398-47D9-B3E0-5AE7F1B5EC57}"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fr-FR" sz="1800" spc="-1" strike="noStrike">
              <a:solidFill>
                <a:srgbClr val="000000"/>
              </a:solidFill>
              <a:latin typeface="Calibri"/>
            </a:endParaRPr>
          </a:p>
        </p:txBody>
      </p:sp>
      <p:sp>
        <p:nvSpPr>
          <p:cNvPr id="2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2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27"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1DA9AFD-16D9-49B0-9489-4F389A657B3F}"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Image 6" descr=""/>
          <p:cNvPicPr/>
          <p:nvPr/>
        </p:nvPicPr>
        <p:blipFill>
          <a:blip r:embed="rId2"/>
          <a:stretch/>
        </p:blipFill>
        <p:spPr>
          <a:xfrm>
            <a:off x="0" y="150120"/>
            <a:ext cx="1469880" cy="1221120"/>
          </a:xfrm>
          <a:prstGeom prst="rect">
            <a:avLst/>
          </a:prstGeom>
          <a:ln w="0">
            <a:noFill/>
          </a:ln>
        </p:spPr>
      </p:pic>
      <p:pic>
        <p:nvPicPr>
          <p:cNvPr id="1" name="Image 7" descr=""/>
          <p:cNvPicPr/>
          <p:nvPr/>
        </p:nvPicPr>
        <p:blipFill>
          <a:blip r:embed="rId3"/>
          <a:stretch/>
        </p:blipFill>
        <p:spPr>
          <a:xfrm>
            <a:off x="9039600" y="228600"/>
            <a:ext cx="960480" cy="914040"/>
          </a:xfrm>
          <a:prstGeom prst="rect">
            <a:avLst/>
          </a:prstGeom>
          <a:ln w="0">
            <a:noFill/>
          </a:ln>
        </p:spPr>
      </p:pic>
      <p:sp>
        <p:nvSpPr>
          <p:cNvPr id="2" name="PlaceHolder 1"/>
          <p:cNvSpPr>
            <a:spLocks noGrp="1"/>
          </p:cNvSpPr>
          <p:nvPr>
            <p:ph type="ftr" idx="1"/>
          </p:nvPr>
        </p:nvSpPr>
        <p:spPr>
          <a:xfrm>
            <a:off x="2057400" y="5165280"/>
            <a:ext cx="5943240" cy="389880"/>
          </a:xfrm>
          <a:prstGeom prst="rect">
            <a:avLst/>
          </a:prstGeom>
          <a:noFill/>
          <a:ln w="0">
            <a:noFill/>
          </a:ln>
        </p:spPr>
        <p:txBody>
          <a:bodyPr lIns="0" rIns="0" tIns="0" bIns="0" anchor="t">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3" name="PlaceHolder 2"/>
          <p:cNvSpPr>
            <a:spLocks noGrp="1"/>
          </p:cNvSpPr>
          <p:nvPr>
            <p:ph type="sldNum" idx="2"/>
          </p:nvPr>
        </p:nvSpPr>
        <p:spPr>
          <a:xfrm>
            <a:off x="8001000" y="5165280"/>
            <a:ext cx="1573920" cy="38988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Times New Roman"/>
                <a:ea typeface="DejaVu Sans"/>
              </a:defRPr>
            </a:lvl1pPr>
          </a:lstStyle>
          <a:p>
            <a:pPr algn="r">
              <a:lnSpc>
                <a:spcPct val="100000"/>
              </a:lnSpc>
              <a:buNone/>
            </a:pPr>
            <a:fld id="{137EA365-D438-49E6-A4CE-6C813CC78AC3}" type="slidenum">
              <a:rPr b="0" lang="en-US" sz="1400" spc="-1" strike="noStrike">
                <a:solidFill>
                  <a:srgbClr val="000000"/>
                </a:solidFill>
                <a:latin typeface="Times New Roman"/>
                <a:ea typeface="DejaVu Sans"/>
              </a:rPr>
              <a:t>&lt;number&gt;</a:t>
            </a:fld>
            <a:endParaRPr b="0" lang="en-US" sz="1400" spc="-1" strike="noStrike">
              <a:latin typeface="Times New Roman"/>
            </a:endParaRPr>
          </a:p>
        </p:txBody>
      </p:sp>
      <p:sp>
        <p:nvSpPr>
          <p:cNvPr id="4" name="PlaceHolder 3"/>
          <p:cNvSpPr>
            <a:spLocks noGrp="1"/>
          </p:cNvSpPr>
          <p:nvPr>
            <p:ph type="dt" idx="3"/>
          </p:nvPr>
        </p:nvSpPr>
        <p:spPr>
          <a:xfrm>
            <a:off x="504000" y="5165280"/>
            <a:ext cx="1553040" cy="38988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5"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r>
              <a:rPr b="0" lang="fr-FR" sz="1800" spc="-1" strike="noStrike">
                <a:solidFill>
                  <a:srgbClr val="000000"/>
                </a:solidFill>
                <a:latin typeface="Calibri"/>
              </a:rPr>
              <a:t>Click to edit the title text format</a:t>
            </a:r>
            <a:endParaRPr b="0" lang="fr-FR" sz="1800" spc="-1" strike="noStrike">
              <a:solidFill>
                <a:srgbClr val="000000"/>
              </a:solidFill>
              <a:latin typeface="Calibri"/>
            </a:endParaRPr>
          </a:p>
        </p:txBody>
      </p:sp>
      <p:sp>
        <p:nvSpPr>
          <p:cNvPr id="6"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Calibri"/>
              </a:rPr>
              <a:t>Second Outline Level</a:t>
            </a:r>
            <a:endParaRPr b="0" lang="en-US"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s/_rels/slide1.xml.rels><?xml version="1.0" encoding="UTF-8"?>
<Relationships xmlns="http://schemas.openxmlformats.org/package/2006/relationships"><Relationship Id="rId1" Type="http://schemas.openxmlformats.org/officeDocument/2006/relationships/hyperlink" Target="mailto:mtjfirst@yahoo.fr" TargetMode="External"/><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1.xml"/><Relationship Id="rId6" Type="http://schemas.openxmlformats.org/officeDocument/2006/relationships/notesSlide" Target="../notesSlides/notesSlide1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hyperlink" Target="https://thingspeak.com/" TargetMode="External"/><Relationship Id="rId2" Type="http://schemas.openxmlformats.org/officeDocument/2006/relationships/hyperlink" Target="https://thingspeak.com/" TargetMode="External"/><Relationship Id="rId3" Type="http://schemas.openxmlformats.org/officeDocument/2006/relationships/hyperlink" Target="https://thingspeak.com/" TargetMode="External"/><Relationship Id="rId4"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1801080" y="196920"/>
            <a:ext cx="711396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IoT Air Quality System</a:t>
            </a:r>
            <a:endParaRPr b="0" lang="fr-FR" sz="4400" spc="-1" strike="noStrike">
              <a:solidFill>
                <a:srgbClr val="000000"/>
              </a:solidFill>
              <a:latin typeface="Calibri"/>
            </a:endParaRPr>
          </a:p>
        </p:txBody>
      </p:sp>
      <p:sp>
        <p:nvSpPr>
          <p:cNvPr id="50" name="PlaceHolder 2"/>
          <p:cNvSpPr>
            <a:spLocks noGrp="1"/>
          </p:cNvSpPr>
          <p:nvPr>
            <p:ph type="subTitle"/>
          </p:nvPr>
        </p:nvSpPr>
        <p:spPr>
          <a:xfrm>
            <a:off x="504000" y="1326600"/>
            <a:ext cx="9325440" cy="4100760"/>
          </a:xfrm>
          <a:prstGeom prst="rect">
            <a:avLst/>
          </a:prstGeom>
          <a:noFill/>
          <a:ln w="0">
            <a:noFill/>
          </a:ln>
        </p:spPr>
        <p:txBody>
          <a:bodyPr lIns="0" rIns="0" tIns="0" bIns="0" anchor="ctr">
            <a:noAutofit/>
          </a:bodyPr>
          <a:p>
            <a:pPr algn="ctr">
              <a:lnSpc>
                <a:spcPct val="100000"/>
              </a:lnSpc>
              <a:buNone/>
              <a:tabLst>
                <a:tab algn="l" pos="0"/>
              </a:tabLst>
            </a:pPr>
            <a:r>
              <a:rPr b="0" lang="en-US" sz="2400" spc="-1" strike="noStrike">
                <a:latin typeface="Arial"/>
                <a:ea typeface="Noto Sans CJK SC"/>
              </a:rPr>
              <a:t>Jacob Mb. Taamté (</a:t>
            </a:r>
            <a:r>
              <a:rPr b="0" lang="fr-SN" sz="2400" spc="-1" strike="noStrike" u="sng">
                <a:solidFill>
                  <a:srgbClr val="0000ff"/>
                </a:solidFill>
                <a:uFillTx/>
                <a:latin typeface="Google Sans"/>
                <a:ea typeface="Noto Sans CJK SC"/>
                <a:hlinkClick r:id="rId1"/>
              </a:rPr>
              <a:t>mtjfirst@yahoo.fr</a:t>
            </a:r>
            <a:r>
              <a:rPr b="0" lang="en-US" sz="2400" spc="-1" strike="noStrike">
                <a:latin typeface="Arial"/>
                <a:ea typeface="Noto Sans CJK SC"/>
              </a:rPr>
              <a:t>)</a:t>
            </a:r>
            <a:endParaRPr b="0" lang="en-US" sz="2400" spc="-1" strike="noStrike">
              <a:latin typeface="Arial"/>
            </a:endParaRPr>
          </a:p>
          <a:p>
            <a:pPr algn="ctr">
              <a:lnSpc>
                <a:spcPct val="100000"/>
              </a:lnSpc>
              <a:buNone/>
              <a:tabLst>
                <a:tab algn="l" pos="0"/>
              </a:tabLst>
            </a:pPr>
            <a:endParaRPr b="0" lang="en-US" sz="2400" spc="-1" strike="noStrike">
              <a:latin typeface="Arial"/>
            </a:endParaRPr>
          </a:p>
          <a:p>
            <a:pPr algn="ctr">
              <a:lnSpc>
                <a:spcPct val="100000"/>
              </a:lnSpc>
              <a:buNone/>
              <a:tabLst>
                <a:tab algn="l" pos="0"/>
              </a:tabLst>
            </a:pPr>
            <a:r>
              <a:rPr b="1" lang="en-US" sz="4000" spc="-1" strike="noStrike">
                <a:solidFill>
                  <a:srgbClr val="0070c0"/>
                </a:solidFill>
                <a:latin typeface="Arial"/>
                <a:ea typeface="Noto Sans CJK SC"/>
              </a:rPr>
              <a:t>ThingSpeak Platform</a:t>
            </a:r>
            <a:br>
              <a:rPr sz="2400"/>
            </a:br>
            <a:br>
              <a:rPr sz="2400"/>
            </a:br>
            <a:r>
              <a:rPr b="0" lang="en-US" sz="2400" spc="-1" strike="noStrike">
                <a:latin typeface="Arial"/>
                <a:ea typeface="Noto Sans CJK SC"/>
              </a:rPr>
              <a:t>Presented at the Workshop – IoT4AQ</a:t>
            </a:r>
            <a:endParaRPr b="0" lang="en-US" sz="2400" spc="-1" strike="noStrike">
              <a:latin typeface="Arial"/>
            </a:endParaRPr>
          </a:p>
          <a:p>
            <a:pPr algn="ctr">
              <a:lnSpc>
                <a:spcPct val="100000"/>
              </a:lnSpc>
              <a:buNone/>
              <a:tabLst>
                <a:tab algn="l" pos="0"/>
              </a:tabLst>
            </a:pPr>
            <a:r>
              <a:rPr b="0" lang="en-US" sz="2400" spc="-1" strike="noStrike">
                <a:latin typeface="Arial"/>
                <a:ea typeface="Noto Sans CJK SC"/>
              </a:rPr>
              <a:t>March 2024, Bambey, Sénégal</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ftr" idx="31"/>
          </p:nvPr>
        </p:nvSpPr>
        <p:spPr>
          <a:xfrm>
            <a:off x="2057400" y="5165280"/>
            <a:ext cx="5943240" cy="38988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Times New Roman"/>
                <a:ea typeface="DejaVu Sans"/>
              </a:defRPr>
            </a:lvl1pPr>
          </a:lstStyle>
          <a:p>
            <a:pPr algn="ctr">
              <a:lnSpc>
                <a:spcPct val="100000"/>
              </a:lnSpc>
              <a:buNone/>
            </a:pPr>
            <a:r>
              <a:rPr b="0" lang="en-US" sz="1400" spc="-1" strike="noStrike">
                <a:solidFill>
                  <a:srgbClr val="000000"/>
                </a:solidFill>
                <a:latin typeface="Times New Roman"/>
                <a:ea typeface="DejaVu Sans"/>
              </a:rPr>
              <a:t>IoT4AQ workshop, Alioune Diop University Bambey, Sénégal</a:t>
            </a:r>
            <a:endParaRPr b="0" lang="en-US" sz="1400" spc="-1" strike="noStrike">
              <a:latin typeface="Times New Roman"/>
            </a:endParaRPr>
          </a:p>
        </p:txBody>
      </p:sp>
      <p:sp>
        <p:nvSpPr>
          <p:cNvPr id="112" name="PlaceHolder 2"/>
          <p:cNvSpPr>
            <a:spLocks noGrp="1"/>
          </p:cNvSpPr>
          <p:nvPr>
            <p:ph type="sldNum" idx="32"/>
          </p:nvPr>
        </p:nvSpPr>
        <p:spPr>
          <a:xfrm>
            <a:off x="8001000" y="5165280"/>
            <a:ext cx="1573920" cy="38988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Times New Roman"/>
                <a:ea typeface="DejaVu Sans"/>
              </a:defRPr>
            </a:lvl1pPr>
          </a:lstStyle>
          <a:p>
            <a:pPr algn="r">
              <a:lnSpc>
                <a:spcPct val="100000"/>
              </a:lnSpc>
              <a:buNone/>
            </a:pPr>
            <a:fld id="{1281059D-29B4-463B-ACE5-6FE1AC7007FE}" type="slidenum">
              <a:rPr b="0" lang="en-US" sz="1400" spc="-1" strike="noStrike">
                <a:solidFill>
                  <a:srgbClr val="000000"/>
                </a:solidFill>
                <a:latin typeface="Times New Roman"/>
                <a:ea typeface="DejaVu Sans"/>
              </a:rPr>
              <a:t>&lt;number&gt;</a:t>
            </a:fld>
            <a:endParaRPr b="0" lang="en-US" sz="1400" spc="-1" strike="noStrike">
              <a:latin typeface="Times New Roman"/>
            </a:endParaRPr>
          </a:p>
        </p:txBody>
      </p:sp>
      <p:sp>
        <p:nvSpPr>
          <p:cNvPr id="113" name="PlaceHolder 3"/>
          <p:cNvSpPr>
            <a:spLocks noGrp="1"/>
          </p:cNvSpPr>
          <p:nvPr>
            <p:ph type="dt" idx="33"/>
          </p:nvPr>
        </p:nvSpPr>
        <p:spPr>
          <a:xfrm>
            <a:off x="504000" y="5165280"/>
            <a:ext cx="1553040" cy="389880"/>
          </a:xfrm>
          <a:prstGeom prst="rect">
            <a:avLst/>
          </a:prstGeom>
          <a:noFill/>
          <a:ln w="0">
            <a:noFill/>
          </a:ln>
        </p:spPr>
        <p:txBody>
          <a:bodyPr lIns="0" rIns="0" tIns="0" bIns="0" anchor="t">
            <a:noAutofit/>
          </a:bodyPr>
          <a:lstStyle>
            <a:lvl1pPr>
              <a:lnSpc>
                <a:spcPct val="100000"/>
              </a:lnSpc>
              <a:buNone/>
              <a:defRPr b="0" lang="en-US" sz="1400" spc="-1" strike="noStrike">
                <a:solidFill>
                  <a:srgbClr val="000000"/>
                </a:solidFill>
                <a:latin typeface="Times New Roman"/>
                <a:ea typeface="DejaVu Sans"/>
              </a:defRPr>
            </a:lvl1pPr>
          </a:lstStyle>
          <a:p>
            <a:pPr>
              <a:lnSpc>
                <a:spcPct val="100000"/>
              </a:lnSpc>
              <a:buNone/>
            </a:pPr>
            <a:r>
              <a:rPr b="0" lang="en-US" sz="1400" spc="-1" strike="noStrike">
                <a:solidFill>
                  <a:srgbClr val="000000"/>
                </a:solidFill>
                <a:latin typeface="Times New Roman"/>
                <a:ea typeface="DejaVu Sans"/>
              </a:rPr>
              <a:t>14.-15. Mar. 2024</a:t>
            </a:r>
            <a:endParaRPr b="0" lang="en-US" sz="1400" spc="-1" strike="noStrike">
              <a:latin typeface="Times New Roman"/>
            </a:endParaRPr>
          </a:p>
        </p:txBody>
      </p:sp>
      <p:sp>
        <p:nvSpPr>
          <p:cNvPr id="114" name="PlaceHolder 4"/>
          <p:cNvSpPr>
            <a:spLocks noGrp="1"/>
          </p:cNvSpPr>
          <p:nvPr>
            <p:ph type="title"/>
          </p:nvPr>
        </p:nvSpPr>
        <p:spPr>
          <a:xfrm>
            <a:off x="1698840" y="228600"/>
            <a:ext cx="7113960" cy="945720"/>
          </a:xfrm>
          <a:prstGeom prst="rect">
            <a:avLst/>
          </a:prstGeom>
          <a:noFill/>
          <a:ln w="0">
            <a:noFill/>
          </a:ln>
        </p:spPr>
        <p:txBody>
          <a:bodyPr lIns="0" rIns="0" tIns="0" bIns="0" anchor="ctr">
            <a:noAutofit/>
          </a:bodyPr>
          <a:p>
            <a:pPr algn="ctr">
              <a:lnSpc>
                <a:spcPct val="100000"/>
              </a:lnSpc>
              <a:buNone/>
            </a:pPr>
            <a:r>
              <a:rPr b="0" lang="en-US" sz="3600" spc="-1" strike="noStrike">
                <a:latin typeface="Arial"/>
              </a:rPr>
              <a:t>How to connect the system to ThingSpeak platform </a:t>
            </a:r>
            <a:endParaRPr b="0" lang="fr-FR" sz="3600" spc="-1" strike="noStrike">
              <a:solidFill>
                <a:srgbClr val="000000"/>
              </a:solidFill>
              <a:latin typeface="Calibri"/>
            </a:endParaRPr>
          </a:p>
        </p:txBody>
      </p:sp>
      <p:sp>
        <p:nvSpPr>
          <p:cNvPr id="115" name="Rectangle 17"/>
          <p:cNvSpPr/>
          <p:nvPr/>
        </p:nvSpPr>
        <p:spPr>
          <a:xfrm>
            <a:off x="602640" y="1395000"/>
            <a:ext cx="56354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1800" spc="-1" strike="noStrike">
                <a:solidFill>
                  <a:srgbClr val="000000"/>
                </a:solidFill>
                <a:latin typeface="Calibri"/>
              </a:rPr>
              <a:t>Step 2: Code ESP32 for ThingSpeak Cloud Plateform with :</a:t>
            </a:r>
            <a:endParaRPr b="0" lang="en-US" sz="1800" spc="-1" strike="noStrike">
              <a:latin typeface="Arial"/>
            </a:endParaRPr>
          </a:p>
        </p:txBody>
      </p:sp>
      <p:sp>
        <p:nvSpPr>
          <p:cNvPr id="116" name="Rectangle 2"/>
          <p:cNvSpPr/>
          <p:nvPr/>
        </p:nvSpPr>
        <p:spPr>
          <a:xfrm>
            <a:off x="2996640" y="2043360"/>
            <a:ext cx="2320200" cy="363960"/>
          </a:xfrm>
          <a:prstGeom prst="rect">
            <a:avLst/>
          </a:prstGeom>
          <a:noFill/>
          <a:ln w="0">
            <a:noFill/>
          </a:ln>
        </p:spPr>
        <p:style>
          <a:lnRef idx="0"/>
          <a:fillRef idx="0"/>
          <a:effectRef idx="0"/>
          <a:fontRef idx="minor"/>
        </p:style>
        <p:txBody>
          <a:bodyPr wrap="none" lIns="90000" rIns="90000" tIns="45000" bIns="45000" anchor="t">
            <a:spAutoFit/>
          </a:bodyPr>
          <a:p>
            <a:pPr marL="285840" indent="-285840">
              <a:lnSpc>
                <a:spcPct val="100000"/>
              </a:lnSpc>
              <a:buClr>
                <a:srgbClr val="000000"/>
              </a:buClr>
              <a:buFont typeface="Wingdings" charset="2"/>
              <a:buChar char=""/>
            </a:pPr>
            <a:r>
              <a:rPr b="0" lang="fr-FR" sz="1800" spc="-1" strike="noStrike">
                <a:solidFill>
                  <a:srgbClr val="000000"/>
                </a:solidFill>
                <a:latin typeface="Calibri"/>
              </a:rPr>
              <a:t>thingSpeakBasic.ino</a:t>
            </a:r>
            <a:endParaRPr b="0" lang="en-US" sz="1800" spc="-1" strike="noStrike">
              <a:latin typeface="Arial"/>
            </a:endParaRPr>
          </a:p>
        </p:txBody>
      </p:sp>
      <p:sp>
        <p:nvSpPr>
          <p:cNvPr id="117" name="Rectangle 3"/>
          <p:cNvSpPr/>
          <p:nvPr/>
        </p:nvSpPr>
        <p:spPr>
          <a:xfrm>
            <a:off x="3031200" y="2466000"/>
            <a:ext cx="2499840" cy="363960"/>
          </a:xfrm>
          <a:prstGeom prst="rect">
            <a:avLst/>
          </a:prstGeom>
          <a:noFill/>
          <a:ln w="0">
            <a:noFill/>
          </a:ln>
        </p:spPr>
        <p:style>
          <a:lnRef idx="0"/>
          <a:fillRef idx="0"/>
          <a:effectRef idx="0"/>
          <a:fontRef idx="minor"/>
        </p:style>
        <p:txBody>
          <a:bodyPr wrap="none" lIns="90000" rIns="90000" tIns="45000" bIns="45000" anchor="t">
            <a:spAutoFit/>
          </a:bodyPr>
          <a:p>
            <a:pPr marL="285840" indent="-285840">
              <a:lnSpc>
                <a:spcPct val="100000"/>
              </a:lnSpc>
              <a:buClr>
                <a:srgbClr val="000000"/>
              </a:buClr>
              <a:buFont typeface="Wingdings" charset="2"/>
              <a:buChar char=""/>
            </a:pPr>
            <a:r>
              <a:rPr b="0" lang="fr-FR" sz="1800" spc="-1" strike="noStrike">
                <a:solidFill>
                  <a:srgbClr val="000000"/>
                </a:solidFill>
                <a:latin typeface="Calibri"/>
              </a:rPr>
              <a:t>thingSpeak_demo.ino</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Titre 1"/>
          <p:cNvSpPr/>
          <p:nvPr/>
        </p:nvSpPr>
        <p:spPr>
          <a:xfrm>
            <a:off x="1296000" y="99000"/>
            <a:ext cx="7776360" cy="94572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0" lang="en-US" sz="3600" spc="-1" strike="noStrike">
                <a:solidFill>
                  <a:srgbClr val="000000"/>
                </a:solidFill>
                <a:latin typeface="Arial"/>
              </a:rPr>
              <a:t>Real-time data evolution on the Thingspeak platform</a:t>
            </a:r>
            <a:endParaRPr b="0" lang="en-US" sz="3600" spc="-1" strike="noStrike">
              <a:latin typeface="Arial"/>
            </a:endParaRPr>
          </a:p>
        </p:txBody>
      </p:sp>
      <p:sp>
        <p:nvSpPr>
          <p:cNvPr id="119" name="Rectangle 3"/>
          <p:cNvSpPr/>
          <p:nvPr/>
        </p:nvSpPr>
        <p:spPr>
          <a:xfrm>
            <a:off x="2147760" y="5139360"/>
            <a:ext cx="17902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fr-FR" sz="1800" spc="-1" strike="noStrike">
                <a:solidFill>
                  <a:srgbClr val="000000"/>
                </a:solidFill>
                <a:latin typeface="Calibri"/>
              </a:rPr>
              <a:t>Temperature (°C)</a:t>
            </a:r>
            <a:endParaRPr b="0" lang="en-US" sz="1800" spc="-1" strike="noStrike">
              <a:latin typeface="Arial"/>
            </a:endParaRPr>
          </a:p>
        </p:txBody>
      </p:sp>
      <p:sp>
        <p:nvSpPr>
          <p:cNvPr id="120" name="Rectangle 4"/>
          <p:cNvSpPr/>
          <p:nvPr/>
        </p:nvSpPr>
        <p:spPr>
          <a:xfrm>
            <a:off x="5902200" y="5139360"/>
            <a:ext cx="22338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fr-FR" sz="1800" spc="-1" strike="noStrike">
                <a:solidFill>
                  <a:srgbClr val="000000"/>
                </a:solidFill>
                <a:latin typeface="Calibri"/>
              </a:rPr>
              <a:t>Relative Humidity (%)</a:t>
            </a:r>
            <a:endParaRPr b="0" lang="en-US" sz="1800" spc="-1" strike="noStrike">
              <a:latin typeface="Arial"/>
            </a:endParaRPr>
          </a:p>
        </p:txBody>
      </p:sp>
      <p:sp>
        <p:nvSpPr>
          <p:cNvPr id="121" name="Rectangle 5"/>
          <p:cNvSpPr/>
          <p:nvPr/>
        </p:nvSpPr>
        <p:spPr>
          <a:xfrm>
            <a:off x="2250000" y="3003840"/>
            <a:ext cx="15861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fr-FR" sz="1800" spc="-1" strike="noStrike">
                <a:solidFill>
                  <a:srgbClr val="000000"/>
                </a:solidFill>
                <a:latin typeface="Calibri"/>
              </a:rPr>
              <a:t>PM1.0 (µg/m</a:t>
            </a:r>
            <a:r>
              <a:rPr b="1" lang="fr-FR" sz="1800" spc="-1" strike="noStrike" baseline="30000">
                <a:solidFill>
                  <a:srgbClr val="000000"/>
                </a:solidFill>
                <a:latin typeface="Calibri"/>
              </a:rPr>
              <a:t>3</a:t>
            </a:r>
            <a:r>
              <a:rPr b="1" lang="fr-FR" sz="1800" spc="-1" strike="noStrike">
                <a:solidFill>
                  <a:srgbClr val="000000"/>
                </a:solidFill>
                <a:latin typeface="Calibri"/>
              </a:rPr>
              <a:t>)</a:t>
            </a:r>
            <a:endParaRPr b="0" lang="en-US" sz="1800" spc="-1" strike="noStrike">
              <a:latin typeface="Arial"/>
            </a:endParaRPr>
          </a:p>
        </p:txBody>
      </p:sp>
      <p:sp>
        <p:nvSpPr>
          <p:cNvPr id="122" name="Rectangle 6"/>
          <p:cNvSpPr/>
          <p:nvPr/>
        </p:nvSpPr>
        <p:spPr>
          <a:xfrm>
            <a:off x="6226200" y="3003840"/>
            <a:ext cx="15861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fr-FR" sz="1800" spc="-1" strike="noStrike">
                <a:solidFill>
                  <a:srgbClr val="000000"/>
                </a:solidFill>
                <a:latin typeface="Calibri"/>
              </a:rPr>
              <a:t>PM2.5 (µg/m</a:t>
            </a:r>
            <a:r>
              <a:rPr b="1" lang="fr-FR" sz="1800" spc="-1" strike="noStrike" baseline="30000">
                <a:solidFill>
                  <a:srgbClr val="000000"/>
                </a:solidFill>
                <a:latin typeface="Calibri"/>
              </a:rPr>
              <a:t>3</a:t>
            </a:r>
            <a:r>
              <a:rPr b="1" lang="fr-FR" sz="1800" spc="-1" strike="noStrike">
                <a:solidFill>
                  <a:srgbClr val="000000"/>
                </a:solidFill>
                <a:latin typeface="Calibri"/>
              </a:rPr>
              <a:t>)</a:t>
            </a:r>
            <a:endParaRPr b="0" lang="en-US" sz="1800" spc="-1" strike="noStrike">
              <a:latin typeface="Arial"/>
            </a:endParaRPr>
          </a:p>
        </p:txBody>
      </p:sp>
      <p:pic>
        <p:nvPicPr>
          <p:cNvPr id="123" name="Picture 2" descr=""/>
          <p:cNvPicPr/>
          <p:nvPr/>
        </p:nvPicPr>
        <p:blipFill>
          <a:blip r:embed="rId1"/>
          <a:srcRect l="13751" t="34911" r="50896" b="23711"/>
          <a:stretch/>
        </p:blipFill>
        <p:spPr>
          <a:xfrm>
            <a:off x="1693800" y="1257120"/>
            <a:ext cx="2697840" cy="1756080"/>
          </a:xfrm>
          <a:prstGeom prst="rect">
            <a:avLst/>
          </a:prstGeom>
          <a:ln w="0">
            <a:noFill/>
          </a:ln>
        </p:spPr>
      </p:pic>
      <p:pic>
        <p:nvPicPr>
          <p:cNvPr id="124" name="Picture 3" descr=""/>
          <p:cNvPicPr/>
          <p:nvPr/>
        </p:nvPicPr>
        <p:blipFill>
          <a:blip r:embed="rId2"/>
          <a:srcRect l="55384" t="33942" r="9662" b="24099"/>
          <a:stretch/>
        </p:blipFill>
        <p:spPr>
          <a:xfrm>
            <a:off x="5688360" y="1189080"/>
            <a:ext cx="2661480" cy="1834560"/>
          </a:xfrm>
          <a:prstGeom prst="rect">
            <a:avLst/>
          </a:prstGeom>
          <a:ln w="0">
            <a:noFill/>
          </a:ln>
        </p:spPr>
      </p:pic>
      <p:pic>
        <p:nvPicPr>
          <p:cNvPr id="125" name="Picture 4" descr=""/>
          <p:cNvPicPr/>
          <p:nvPr/>
        </p:nvPicPr>
        <p:blipFill>
          <a:blip r:embed="rId3"/>
          <a:srcRect l="14150" t="40098" r="51062" b="17977"/>
          <a:stretch/>
        </p:blipFill>
        <p:spPr>
          <a:xfrm>
            <a:off x="1693800" y="3339360"/>
            <a:ext cx="2697840" cy="1847520"/>
          </a:xfrm>
          <a:prstGeom prst="rect">
            <a:avLst/>
          </a:prstGeom>
          <a:ln w="0">
            <a:noFill/>
          </a:ln>
        </p:spPr>
      </p:pic>
      <p:pic>
        <p:nvPicPr>
          <p:cNvPr id="126" name="Picture 4" descr=""/>
          <p:cNvPicPr/>
          <p:nvPr/>
        </p:nvPicPr>
        <p:blipFill>
          <a:blip r:embed="rId4"/>
          <a:srcRect l="55852" t="40098" r="9889" b="17977"/>
          <a:stretch/>
        </p:blipFill>
        <p:spPr>
          <a:xfrm>
            <a:off x="5713200" y="3339360"/>
            <a:ext cx="2612160" cy="18489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PlaceHolder 1"/>
          <p:cNvSpPr>
            <a:spLocks noGrp="1"/>
          </p:cNvSpPr>
          <p:nvPr>
            <p:ph type="ftr" idx="7"/>
          </p:nvPr>
        </p:nvSpPr>
        <p:spPr>
          <a:xfrm>
            <a:off x="2088000" y="5280480"/>
            <a:ext cx="5943240" cy="38988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Times New Roman"/>
                <a:ea typeface="DejaVu Sans"/>
              </a:defRPr>
            </a:lvl1pPr>
          </a:lstStyle>
          <a:p>
            <a:pPr algn="ctr">
              <a:lnSpc>
                <a:spcPct val="100000"/>
              </a:lnSpc>
              <a:buNone/>
            </a:pPr>
            <a:r>
              <a:rPr b="0" lang="en-US" sz="1400" spc="-1" strike="noStrike">
                <a:solidFill>
                  <a:srgbClr val="000000"/>
                </a:solidFill>
                <a:latin typeface="Times New Roman"/>
                <a:ea typeface="DejaVu Sans"/>
              </a:rPr>
              <a:t>IoT4AQ workshop, Alioune Diop University Bambey, Sénégal</a:t>
            </a:r>
            <a:endParaRPr b="0" lang="en-US" sz="1400" spc="-1" strike="noStrike">
              <a:latin typeface="Times New Roman"/>
            </a:endParaRPr>
          </a:p>
        </p:txBody>
      </p:sp>
      <p:sp>
        <p:nvSpPr>
          <p:cNvPr id="52" name="PlaceHolder 2"/>
          <p:cNvSpPr>
            <a:spLocks noGrp="1"/>
          </p:cNvSpPr>
          <p:nvPr>
            <p:ph type="sldNum" idx="8"/>
          </p:nvPr>
        </p:nvSpPr>
        <p:spPr>
          <a:xfrm>
            <a:off x="8001000" y="5165280"/>
            <a:ext cx="1573920" cy="38988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Times New Roman"/>
                <a:ea typeface="DejaVu Sans"/>
              </a:defRPr>
            </a:lvl1pPr>
          </a:lstStyle>
          <a:p>
            <a:pPr algn="r">
              <a:lnSpc>
                <a:spcPct val="100000"/>
              </a:lnSpc>
              <a:buNone/>
            </a:pPr>
            <a:fld id="{C2B5A4A8-ED9D-42E0-815D-BE649DD3EFB9}" type="slidenum">
              <a:rPr b="0" lang="en-US" sz="1400" spc="-1" strike="noStrike">
                <a:solidFill>
                  <a:srgbClr val="000000"/>
                </a:solidFill>
                <a:latin typeface="Times New Roman"/>
                <a:ea typeface="DejaVu Sans"/>
              </a:rPr>
              <a:t>&lt;number&gt;</a:t>
            </a:fld>
            <a:endParaRPr b="0" lang="en-US" sz="1400" spc="-1" strike="noStrike">
              <a:latin typeface="Times New Roman"/>
            </a:endParaRPr>
          </a:p>
        </p:txBody>
      </p:sp>
      <p:sp>
        <p:nvSpPr>
          <p:cNvPr id="53" name="PlaceHolder 3"/>
          <p:cNvSpPr>
            <a:spLocks noGrp="1"/>
          </p:cNvSpPr>
          <p:nvPr>
            <p:ph type="dt" idx="9"/>
          </p:nvPr>
        </p:nvSpPr>
        <p:spPr>
          <a:xfrm>
            <a:off x="504000" y="5283720"/>
            <a:ext cx="1553040" cy="389880"/>
          </a:xfrm>
          <a:prstGeom prst="rect">
            <a:avLst/>
          </a:prstGeom>
          <a:noFill/>
          <a:ln w="0">
            <a:noFill/>
          </a:ln>
        </p:spPr>
        <p:txBody>
          <a:bodyPr lIns="0" rIns="0" tIns="0" bIns="0" anchor="t">
            <a:noAutofit/>
          </a:bodyPr>
          <a:lstStyle>
            <a:lvl1pPr>
              <a:lnSpc>
                <a:spcPct val="100000"/>
              </a:lnSpc>
              <a:buNone/>
              <a:defRPr b="0" lang="en-US" sz="1400" spc="-1" strike="noStrike">
                <a:solidFill>
                  <a:srgbClr val="000000"/>
                </a:solidFill>
                <a:latin typeface="Times New Roman"/>
                <a:ea typeface="DejaVu Sans"/>
              </a:defRPr>
            </a:lvl1pPr>
          </a:lstStyle>
          <a:p>
            <a:pPr>
              <a:lnSpc>
                <a:spcPct val="100000"/>
              </a:lnSpc>
              <a:buNone/>
            </a:pPr>
            <a:r>
              <a:rPr b="0" lang="en-US" sz="1400" spc="-1" strike="noStrike">
                <a:solidFill>
                  <a:srgbClr val="000000"/>
                </a:solidFill>
                <a:latin typeface="Times New Roman"/>
                <a:ea typeface="DejaVu Sans"/>
              </a:rPr>
              <a:t>14.-15. Mar. 2024</a:t>
            </a:r>
            <a:endParaRPr b="0" lang="en-US" sz="1400" spc="-1" strike="noStrike">
              <a:latin typeface="Times New Roman"/>
            </a:endParaRPr>
          </a:p>
        </p:txBody>
      </p:sp>
      <p:sp>
        <p:nvSpPr>
          <p:cNvPr id="54" name="PlaceHolder 4"/>
          <p:cNvSpPr>
            <a:spLocks noGrp="1"/>
          </p:cNvSpPr>
          <p:nvPr>
            <p:ph type="title"/>
          </p:nvPr>
        </p:nvSpPr>
        <p:spPr>
          <a:xfrm>
            <a:off x="1698840" y="228600"/>
            <a:ext cx="711396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ThingSpeak Platform</a:t>
            </a:r>
            <a:endParaRPr b="0" lang="fr-FR" sz="4400" spc="-1" strike="noStrike">
              <a:solidFill>
                <a:srgbClr val="000000"/>
              </a:solidFill>
              <a:latin typeface="Calibri"/>
            </a:endParaRPr>
          </a:p>
        </p:txBody>
      </p:sp>
      <p:sp>
        <p:nvSpPr>
          <p:cNvPr id="55" name="Rectangle 7"/>
          <p:cNvSpPr/>
          <p:nvPr/>
        </p:nvSpPr>
        <p:spPr>
          <a:xfrm>
            <a:off x="359640" y="1291320"/>
            <a:ext cx="9360720" cy="33814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pPr>
            <a:r>
              <a:rPr b="0" lang="en-US" sz="1800" spc="-1" strike="noStrike">
                <a:solidFill>
                  <a:srgbClr val="000000"/>
                </a:solidFill>
                <a:latin typeface="Calibri"/>
              </a:rPr>
              <a:t>ThingSpeak is open source software written in Ruby that allows users to communicate with internet-enabled devices, better known as the Internet of Things. It facilitates data access, retrieval and logging by providing an application programming interface (API) to devices and social media websites. ThingSpeak was originally launched by ioBridge in 2010 as a service to support IoT applications.</a:t>
            </a:r>
            <a:endParaRPr b="0" lang="en-US" sz="1800" spc="-1" strike="noStrike">
              <a:latin typeface="Arial"/>
            </a:endParaRPr>
          </a:p>
          <a:p>
            <a:pPr algn="just">
              <a:lnSpc>
                <a:spcPct val="150000"/>
              </a:lnSpc>
              <a:buNone/>
            </a:pPr>
            <a:r>
              <a:rPr b="0" lang="en-US" sz="1800" spc="-1" strike="noStrike">
                <a:solidFill>
                  <a:srgbClr val="000000"/>
                </a:solidFill>
                <a:latin typeface="Calibri"/>
              </a:rPr>
              <a:t>ThingSpeak has integrated support for MathWorks MATLAB numerical computing software, allowing ThingSpeak users to analyze and visualize uploaded data using MATLAB without requiring the purchase of a MATLAB license from MathWorks.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PlaceHolder 1"/>
          <p:cNvSpPr>
            <a:spLocks noGrp="1"/>
          </p:cNvSpPr>
          <p:nvPr>
            <p:ph type="ftr" idx="10"/>
          </p:nvPr>
        </p:nvSpPr>
        <p:spPr>
          <a:xfrm>
            <a:off x="2057400" y="5283720"/>
            <a:ext cx="5943240" cy="38988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Times New Roman"/>
                <a:ea typeface="DejaVu Sans"/>
              </a:defRPr>
            </a:lvl1pPr>
          </a:lstStyle>
          <a:p>
            <a:pPr algn="ctr">
              <a:lnSpc>
                <a:spcPct val="100000"/>
              </a:lnSpc>
              <a:buNone/>
            </a:pPr>
            <a:r>
              <a:rPr b="0" lang="en-US" sz="1400" spc="-1" strike="noStrike">
                <a:solidFill>
                  <a:srgbClr val="000000"/>
                </a:solidFill>
                <a:latin typeface="Times New Roman"/>
                <a:ea typeface="DejaVu Sans"/>
              </a:rPr>
              <a:t>IoT4AQ workshop, Alioune Diop University Bambey, Sénégal</a:t>
            </a:r>
            <a:endParaRPr b="0" lang="en-US" sz="1400" spc="-1" strike="noStrike">
              <a:latin typeface="Times New Roman"/>
            </a:endParaRPr>
          </a:p>
        </p:txBody>
      </p:sp>
      <p:sp>
        <p:nvSpPr>
          <p:cNvPr id="57" name="PlaceHolder 2"/>
          <p:cNvSpPr>
            <a:spLocks noGrp="1"/>
          </p:cNvSpPr>
          <p:nvPr>
            <p:ph type="sldNum" idx="11"/>
          </p:nvPr>
        </p:nvSpPr>
        <p:spPr>
          <a:xfrm>
            <a:off x="8001000" y="5165280"/>
            <a:ext cx="1573920" cy="38988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Times New Roman"/>
                <a:ea typeface="DejaVu Sans"/>
              </a:defRPr>
            </a:lvl1pPr>
          </a:lstStyle>
          <a:p>
            <a:pPr algn="r">
              <a:lnSpc>
                <a:spcPct val="100000"/>
              </a:lnSpc>
              <a:buNone/>
            </a:pPr>
            <a:fld id="{FE67449A-69B9-4B5A-84D7-F7CA57A0A5B5}" type="slidenum">
              <a:rPr b="0" lang="en-US" sz="1400" spc="-1" strike="noStrike">
                <a:solidFill>
                  <a:srgbClr val="000000"/>
                </a:solidFill>
                <a:latin typeface="Times New Roman"/>
                <a:ea typeface="DejaVu Sans"/>
              </a:rPr>
              <a:t>&lt;number&gt;</a:t>
            </a:fld>
            <a:endParaRPr b="0" lang="en-US" sz="1400" spc="-1" strike="noStrike">
              <a:latin typeface="Times New Roman"/>
            </a:endParaRPr>
          </a:p>
        </p:txBody>
      </p:sp>
      <p:sp>
        <p:nvSpPr>
          <p:cNvPr id="58" name="PlaceHolder 3"/>
          <p:cNvSpPr>
            <a:spLocks noGrp="1"/>
          </p:cNvSpPr>
          <p:nvPr>
            <p:ph type="dt" idx="12"/>
          </p:nvPr>
        </p:nvSpPr>
        <p:spPr>
          <a:xfrm>
            <a:off x="504000" y="5283720"/>
            <a:ext cx="1553040" cy="389880"/>
          </a:xfrm>
          <a:prstGeom prst="rect">
            <a:avLst/>
          </a:prstGeom>
          <a:noFill/>
          <a:ln w="0">
            <a:noFill/>
          </a:ln>
        </p:spPr>
        <p:txBody>
          <a:bodyPr lIns="0" rIns="0" tIns="0" bIns="0" anchor="t">
            <a:noAutofit/>
          </a:bodyPr>
          <a:lstStyle>
            <a:lvl1pPr>
              <a:lnSpc>
                <a:spcPct val="100000"/>
              </a:lnSpc>
              <a:buNone/>
              <a:defRPr b="0" lang="en-US" sz="1400" spc="-1" strike="noStrike">
                <a:solidFill>
                  <a:srgbClr val="000000"/>
                </a:solidFill>
                <a:latin typeface="Times New Roman"/>
                <a:ea typeface="DejaVu Sans"/>
              </a:defRPr>
            </a:lvl1pPr>
          </a:lstStyle>
          <a:p>
            <a:pPr>
              <a:lnSpc>
                <a:spcPct val="100000"/>
              </a:lnSpc>
              <a:buNone/>
            </a:pPr>
            <a:r>
              <a:rPr b="0" lang="en-US" sz="1400" spc="-1" strike="noStrike">
                <a:solidFill>
                  <a:srgbClr val="000000"/>
                </a:solidFill>
                <a:latin typeface="Times New Roman"/>
                <a:ea typeface="DejaVu Sans"/>
              </a:rPr>
              <a:t>14.-15. Mar. 2024</a:t>
            </a:r>
            <a:endParaRPr b="0" lang="en-US" sz="1400" spc="-1" strike="noStrike">
              <a:latin typeface="Times New Roman"/>
            </a:endParaRPr>
          </a:p>
        </p:txBody>
      </p:sp>
      <p:sp>
        <p:nvSpPr>
          <p:cNvPr id="59" name="PlaceHolder 4"/>
          <p:cNvSpPr>
            <a:spLocks noGrp="1"/>
          </p:cNvSpPr>
          <p:nvPr>
            <p:ph type="title"/>
          </p:nvPr>
        </p:nvSpPr>
        <p:spPr>
          <a:xfrm>
            <a:off x="1698840" y="228600"/>
            <a:ext cx="711396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ThingSpeak Platform</a:t>
            </a:r>
            <a:endParaRPr b="0" lang="fr-FR" sz="4400" spc="-1" strike="noStrike">
              <a:solidFill>
                <a:srgbClr val="000000"/>
              </a:solidFill>
              <a:latin typeface="Calibri"/>
            </a:endParaRPr>
          </a:p>
        </p:txBody>
      </p:sp>
      <p:pic>
        <p:nvPicPr>
          <p:cNvPr id="60" name="Image 7" descr=""/>
          <p:cNvPicPr/>
          <p:nvPr/>
        </p:nvPicPr>
        <p:blipFill>
          <a:blip r:embed="rId1"/>
          <a:srcRect l="0" t="7856" r="4558" b="30720"/>
          <a:stretch/>
        </p:blipFill>
        <p:spPr>
          <a:xfrm>
            <a:off x="503640" y="1323000"/>
            <a:ext cx="9072720" cy="36720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ftr" idx="13"/>
          </p:nvPr>
        </p:nvSpPr>
        <p:spPr>
          <a:xfrm>
            <a:off x="2057400" y="5283720"/>
            <a:ext cx="5943240" cy="38988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Times New Roman"/>
                <a:ea typeface="DejaVu Sans"/>
              </a:defRPr>
            </a:lvl1pPr>
          </a:lstStyle>
          <a:p>
            <a:pPr algn="ctr">
              <a:lnSpc>
                <a:spcPct val="100000"/>
              </a:lnSpc>
              <a:buNone/>
            </a:pPr>
            <a:r>
              <a:rPr b="0" lang="en-US" sz="1400" spc="-1" strike="noStrike">
                <a:solidFill>
                  <a:srgbClr val="000000"/>
                </a:solidFill>
                <a:latin typeface="Times New Roman"/>
                <a:ea typeface="DejaVu Sans"/>
              </a:rPr>
              <a:t>IoT4AQ workshop, Alioune Diop University Bambey, Sénégal</a:t>
            </a:r>
            <a:endParaRPr b="0" lang="en-US" sz="1400" spc="-1" strike="noStrike">
              <a:latin typeface="Times New Roman"/>
            </a:endParaRPr>
          </a:p>
        </p:txBody>
      </p:sp>
      <p:sp>
        <p:nvSpPr>
          <p:cNvPr id="62" name="PlaceHolder 2"/>
          <p:cNvSpPr>
            <a:spLocks noGrp="1"/>
          </p:cNvSpPr>
          <p:nvPr>
            <p:ph type="sldNum" idx="14"/>
          </p:nvPr>
        </p:nvSpPr>
        <p:spPr>
          <a:xfrm>
            <a:off x="8001000" y="5165280"/>
            <a:ext cx="1573920" cy="38988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Times New Roman"/>
                <a:ea typeface="DejaVu Sans"/>
              </a:defRPr>
            </a:lvl1pPr>
          </a:lstStyle>
          <a:p>
            <a:pPr algn="r">
              <a:lnSpc>
                <a:spcPct val="100000"/>
              </a:lnSpc>
              <a:buNone/>
            </a:pPr>
            <a:fld id="{B39DA9CD-C0E3-47EF-B618-21D3555970E2}" type="slidenum">
              <a:rPr b="0" lang="en-US" sz="1400" spc="-1" strike="noStrike">
                <a:solidFill>
                  <a:srgbClr val="000000"/>
                </a:solidFill>
                <a:latin typeface="Times New Roman"/>
                <a:ea typeface="DejaVu Sans"/>
              </a:rPr>
              <a:t>&lt;number&gt;</a:t>
            </a:fld>
            <a:endParaRPr b="0" lang="en-US" sz="1400" spc="-1" strike="noStrike">
              <a:latin typeface="Times New Roman"/>
            </a:endParaRPr>
          </a:p>
        </p:txBody>
      </p:sp>
      <p:sp>
        <p:nvSpPr>
          <p:cNvPr id="63" name="PlaceHolder 3"/>
          <p:cNvSpPr>
            <a:spLocks noGrp="1"/>
          </p:cNvSpPr>
          <p:nvPr>
            <p:ph type="dt" idx="15"/>
          </p:nvPr>
        </p:nvSpPr>
        <p:spPr>
          <a:xfrm>
            <a:off x="504000" y="5283720"/>
            <a:ext cx="1553040" cy="389880"/>
          </a:xfrm>
          <a:prstGeom prst="rect">
            <a:avLst/>
          </a:prstGeom>
          <a:noFill/>
          <a:ln w="0">
            <a:noFill/>
          </a:ln>
        </p:spPr>
        <p:txBody>
          <a:bodyPr lIns="0" rIns="0" tIns="0" bIns="0" anchor="t">
            <a:noAutofit/>
          </a:bodyPr>
          <a:lstStyle>
            <a:lvl1pPr>
              <a:lnSpc>
                <a:spcPct val="100000"/>
              </a:lnSpc>
              <a:buNone/>
              <a:defRPr b="0" lang="en-US" sz="1400" spc="-1" strike="noStrike">
                <a:solidFill>
                  <a:srgbClr val="000000"/>
                </a:solidFill>
                <a:latin typeface="Times New Roman"/>
                <a:ea typeface="DejaVu Sans"/>
              </a:defRPr>
            </a:lvl1pPr>
          </a:lstStyle>
          <a:p>
            <a:pPr>
              <a:lnSpc>
                <a:spcPct val="100000"/>
              </a:lnSpc>
              <a:buNone/>
            </a:pPr>
            <a:r>
              <a:rPr b="0" lang="en-US" sz="1400" spc="-1" strike="noStrike">
                <a:solidFill>
                  <a:srgbClr val="000000"/>
                </a:solidFill>
                <a:latin typeface="Times New Roman"/>
                <a:ea typeface="DejaVu Sans"/>
              </a:rPr>
              <a:t>14.-15. Mar. 2024</a:t>
            </a:r>
            <a:endParaRPr b="0" lang="en-US" sz="1400" spc="-1" strike="noStrike">
              <a:latin typeface="Times New Roman"/>
            </a:endParaRPr>
          </a:p>
        </p:txBody>
      </p:sp>
      <p:sp>
        <p:nvSpPr>
          <p:cNvPr id="64" name="PlaceHolder 4"/>
          <p:cNvSpPr>
            <a:spLocks noGrp="1"/>
          </p:cNvSpPr>
          <p:nvPr>
            <p:ph type="title"/>
          </p:nvPr>
        </p:nvSpPr>
        <p:spPr>
          <a:xfrm>
            <a:off x="1698840" y="228600"/>
            <a:ext cx="711396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Features of ThingSpeak</a:t>
            </a:r>
            <a:endParaRPr b="0" lang="fr-FR" sz="4400" spc="-1" strike="noStrike">
              <a:solidFill>
                <a:srgbClr val="000000"/>
              </a:solidFill>
              <a:latin typeface="Calibri"/>
            </a:endParaRPr>
          </a:p>
        </p:txBody>
      </p:sp>
      <p:sp>
        <p:nvSpPr>
          <p:cNvPr id="65" name="Rectangle 10"/>
          <p:cNvSpPr/>
          <p:nvPr/>
        </p:nvSpPr>
        <p:spPr>
          <a:xfrm>
            <a:off x="287640" y="1407960"/>
            <a:ext cx="4032000" cy="33814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pPr>
            <a:r>
              <a:rPr b="0" lang="en-US" sz="1800" spc="-1" strike="noStrike">
                <a:solidFill>
                  <a:srgbClr val="000000"/>
                </a:solidFill>
                <a:latin typeface="Calibri"/>
              </a:rPr>
              <a:t>ThingSpeak Features</a:t>
            </a:r>
            <a:endParaRPr b="0" lang="en-US" sz="1800" spc="-1" strike="noStrike">
              <a:latin typeface="Arial"/>
            </a:endParaRPr>
          </a:p>
          <a:p>
            <a:pPr marL="285840" indent="-285840" algn="just">
              <a:lnSpc>
                <a:spcPct val="150000"/>
              </a:lnSpc>
              <a:buClr>
                <a:srgbClr val="000000"/>
              </a:buClr>
              <a:buFont typeface="Wingdings" charset="2"/>
              <a:buChar char=""/>
            </a:pPr>
            <a:r>
              <a:rPr b="0" lang="en-US" sz="1800" spc="-1" strike="noStrike">
                <a:solidFill>
                  <a:srgbClr val="000000"/>
                </a:solidFill>
                <a:latin typeface="Calibri"/>
              </a:rPr>
              <a:t>Collect data in private channels ;</a:t>
            </a:r>
            <a:endParaRPr b="0" lang="en-US" sz="1800" spc="-1" strike="noStrike">
              <a:latin typeface="Arial"/>
            </a:endParaRPr>
          </a:p>
          <a:p>
            <a:pPr marL="285840" indent="-285840" algn="just">
              <a:lnSpc>
                <a:spcPct val="150000"/>
              </a:lnSpc>
              <a:buClr>
                <a:srgbClr val="000000"/>
              </a:buClr>
              <a:buFont typeface="Wingdings" charset="2"/>
              <a:buChar char=""/>
            </a:pPr>
            <a:r>
              <a:rPr b="0" lang="en-US" sz="1800" spc="-1" strike="noStrike">
                <a:solidFill>
                  <a:srgbClr val="000000"/>
                </a:solidFill>
                <a:latin typeface="Calibri"/>
              </a:rPr>
              <a:t>Share data with public channels ; </a:t>
            </a:r>
            <a:endParaRPr b="0" lang="en-US" sz="1800" spc="-1" strike="noStrike">
              <a:latin typeface="Arial"/>
            </a:endParaRPr>
          </a:p>
          <a:p>
            <a:pPr marL="285840" indent="-285840" algn="just">
              <a:lnSpc>
                <a:spcPct val="150000"/>
              </a:lnSpc>
              <a:buClr>
                <a:srgbClr val="000000"/>
              </a:buClr>
              <a:buFont typeface="Wingdings" charset="2"/>
              <a:buChar char=""/>
            </a:pPr>
            <a:r>
              <a:rPr b="0" lang="en-US" sz="1800" spc="-1" strike="noStrike">
                <a:solidFill>
                  <a:srgbClr val="000000"/>
                </a:solidFill>
                <a:latin typeface="Calibri"/>
              </a:rPr>
              <a:t>RESTful and MQTT APIs;</a:t>
            </a:r>
            <a:endParaRPr b="0" lang="en-US" sz="1800" spc="-1" strike="noStrike">
              <a:latin typeface="Arial"/>
            </a:endParaRPr>
          </a:p>
          <a:p>
            <a:pPr marL="285840" indent="-285840" algn="just">
              <a:lnSpc>
                <a:spcPct val="150000"/>
              </a:lnSpc>
              <a:buClr>
                <a:srgbClr val="000000"/>
              </a:buClr>
              <a:buFont typeface="Wingdings" charset="2"/>
              <a:buChar char=""/>
            </a:pPr>
            <a:r>
              <a:rPr b="0" lang="en-US" sz="1800" spc="-1" strike="noStrike">
                <a:solidFill>
                  <a:srgbClr val="000000"/>
                </a:solidFill>
                <a:latin typeface="Calibri"/>
              </a:rPr>
              <a:t>MATLAB analytics and visualizations ;</a:t>
            </a:r>
            <a:endParaRPr b="0" lang="en-US" sz="1800" spc="-1" strike="noStrike">
              <a:latin typeface="Arial"/>
            </a:endParaRPr>
          </a:p>
          <a:p>
            <a:pPr marL="285840" indent="-285840" algn="just">
              <a:lnSpc>
                <a:spcPct val="150000"/>
              </a:lnSpc>
              <a:buClr>
                <a:srgbClr val="000000"/>
              </a:buClr>
              <a:buFont typeface="Wingdings" charset="2"/>
              <a:buChar char=""/>
            </a:pPr>
            <a:r>
              <a:rPr b="0" lang="en-US" sz="1800" spc="-1" strike="noStrike">
                <a:solidFill>
                  <a:srgbClr val="000000"/>
                </a:solidFill>
                <a:latin typeface="Calibri"/>
              </a:rPr>
              <a:t>Event scheduling ;</a:t>
            </a:r>
            <a:endParaRPr b="0" lang="en-US" sz="1800" spc="-1" strike="noStrike">
              <a:latin typeface="Arial"/>
            </a:endParaRPr>
          </a:p>
          <a:p>
            <a:pPr marL="285840" indent="-285840" algn="just">
              <a:lnSpc>
                <a:spcPct val="150000"/>
              </a:lnSpc>
              <a:buClr>
                <a:srgbClr val="000000"/>
              </a:buClr>
              <a:buFont typeface="Wingdings" charset="2"/>
              <a:buChar char=""/>
            </a:pPr>
            <a:r>
              <a:rPr b="0" lang="en-US" sz="1800" spc="-1" strike="noStrike">
                <a:solidFill>
                  <a:srgbClr val="000000"/>
                </a:solidFill>
                <a:latin typeface="Calibri"/>
              </a:rPr>
              <a:t>Alerts ;</a:t>
            </a:r>
            <a:endParaRPr b="0" lang="en-US" sz="1800" spc="-1" strike="noStrike">
              <a:latin typeface="Arial"/>
            </a:endParaRPr>
          </a:p>
          <a:p>
            <a:pPr marL="285840" indent="-285840" algn="just">
              <a:lnSpc>
                <a:spcPct val="150000"/>
              </a:lnSpc>
              <a:buClr>
                <a:srgbClr val="000000"/>
              </a:buClr>
              <a:buFont typeface="Wingdings" charset="2"/>
              <a:buChar char=""/>
            </a:pPr>
            <a:r>
              <a:rPr b="0" lang="en-US" sz="1800" spc="-1" strike="noStrike">
                <a:solidFill>
                  <a:srgbClr val="000000"/>
                </a:solidFill>
                <a:latin typeface="Calibri"/>
              </a:rPr>
              <a:t>App  integrations ;</a:t>
            </a:r>
            <a:endParaRPr b="0" lang="en-US" sz="1800" spc="-1" strike="noStrike">
              <a:latin typeface="Arial"/>
            </a:endParaRPr>
          </a:p>
        </p:txBody>
      </p:sp>
      <p:pic>
        <p:nvPicPr>
          <p:cNvPr id="66" name="Picture 2" descr=""/>
          <p:cNvPicPr/>
          <p:nvPr/>
        </p:nvPicPr>
        <p:blipFill>
          <a:blip r:embed="rId1"/>
          <a:srcRect l="8016" t="24382" r="51075" b="18132"/>
          <a:stretch/>
        </p:blipFill>
        <p:spPr>
          <a:xfrm>
            <a:off x="4192560" y="1497240"/>
            <a:ext cx="1783440" cy="1409400"/>
          </a:xfrm>
          <a:prstGeom prst="rect">
            <a:avLst/>
          </a:prstGeom>
          <a:ln w="0">
            <a:noFill/>
          </a:ln>
        </p:spPr>
      </p:pic>
      <p:pic>
        <p:nvPicPr>
          <p:cNvPr id="67" name="Picture 3" descr=""/>
          <p:cNvPicPr/>
          <p:nvPr/>
        </p:nvPicPr>
        <p:blipFill>
          <a:blip r:embed="rId2"/>
          <a:srcRect l="50004" t="24516" r="9095" b="18503"/>
          <a:stretch/>
        </p:blipFill>
        <p:spPr>
          <a:xfrm>
            <a:off x="7848720" y="1497240"/>
            <a:ext cx="1944000" cy="1409760"/>
          </a:xfrm>
          <a:prstGeom prst="rect">
            <a:avLst/>
          </a:prstGeom>
          <a:ln w="0">
            <a:noFill/>
          </a:ln>
        </p:spPr>
      </p:pic>
      <p:pic>
        <p:nvPicPr>
          <p:cNvPr id="68" name="Picture 4" descr=""/>
          <p:cNvPicPr/>
          <p:nvPr/>
        </p:nvPicPr>
        <p:blipFill>
          <a:blip r:embed="rId3"/>
          <a:srcRect l="8248" t="30486" r="51224" b="11243"/>
          <a:stretch/>
        </p:blipFill>
        <p:spPr>
          <a:xfrm>
            <a:off x="5976360" y="1497240"/>
            <a:ext cx="1872000" cy="1409760"/>
          </a:xfrm>
          <a:prstGeom prst="rect">
            <a:avLst/>
          </a:prstGeom>
          <a:ln w="0">
            <a:noFill/>
          </a:ln>
        </p:spPr>
      </p:pic>
      <p:pic>
        <p:nvPicPr>
          <p:cNvPr id="69" name="Picture 5" descr=""/>
          <p:cNvPicPr/>
          <p:nvPr/>
        </p:nvPicPr>
        <p:blipFill>
          <a:blip r:embed="rId4"/>
          <a:srcRect l="50000" t="30487" r="9241" b="11240"/>
          <a:stretch/>
        </p:blipFill>
        <p:spPr>
          <a:xfrm>
            <a:off x="4192560" y="3267360"/>
            <a:ext cx="1711440" cy="1542240"/>
          </a:xfrm>
          <a:prstGeom prst="rect">
            <a:avLst/>
          </a:prstGeom>
          <a:ln w="0">
            <a:noFill/>
          </a:ln>
        </p:spPr>
      </p:pic>
      <p:pic>
        <p:nvPicPr>
          <p:cNvPr id="70" name="Picture 6" descr=""/>
          <p:cNvPicPr/>
          <p:nvPr/>
        </p:nvPicPr>
        <p:blipFill>
          <a:blip r:embed="rId5"/>
          <a:srcRect l="8068" t="41102" r="9150" b="6127"/>
          <a:stretch/>
        </p:blipFill>
        <p:spPr>
          <a:xfrm>
            <a:off x="5884920" y="3267360"/>
            <a:ext cx="3907440" cy="15548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PlaceHolder 1"/>
          <p:cNvSpPr>
            <a:spLocks noGrp="1"/>
          </p:cNvSpPr>
          <p:nvPr>
            <p:ph type="ftr" idx="16"/>
          </p:nvPr>
        </p:nvSpPr>
        <p:spPr>
          <a:xfrm>
            <a:off x="2057400" y="5283720"/>
            <a:ext cx="5943240" cy="38988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Times New Roman"/>
                <a:ea typeface="DejaVu Sans"/>
              </a:defRPr>
            </a:lvl1pPr>
          </a:lstStyle>
          <a:p>
            <a:pPr algn="ctr">
              <a:lnSpc>
                <a:spcPct val="100000"/>
              </a:lnSpc>
              <a:buNone/>
            </a:pPr>
            <a:r>
              <a:rPr b="0" lang="en-US" sz="1400" spc="-1" strike="noStrike">
                <a:solidFill>
                  <a:srgbClr val="000000"/>
                </a:solidFill>
                <a:latin typeface="Times New Roman"/>
                <a:ea typeface="DejaVu Sans"/>
              </a:rPr>
              <a:t>IoT4AQ workshop, Alioune Diop University Bambey, Sénégal</a:t>
            </a:r>
            <a:endParaRPr b="0" lang="en-US" sz="1400" spc="-1" strike="noStrike">
              <a:latin typeface="Times New Roman"/>
            </a:endParaRPr>
          </a:p>
        </p:txBody>
      </p:sp>
      <p:sp>
        <p:nvSpPr>
          <p:cNvPr id="72" name="PlaceHolder 2"/>
          <p:cNvSpPr>
            <a:spLocks noGrp="1"/>
          </p:cNvSpPr>
          <p:nvPr>
            <p:ph type="sldNum" idx="17"/>
          </p:nvPr>
        </p:nvSpPr>
        <p:spPr>
          <a:xfrm>
            <a:off x="8001000" y="5165280"/>
            <a:ext cx="1573920" cy="38988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Times New Roman"/>
                <a:ea typeface="DejaVu Sans"/>
              </a:defRPr>
            </a:lvl1pPr>
          </a:lstStyle>
          <a:p>
            <a:pPr algn="r">
              <a:lnSpc>
                <a:spcPct val="100000"/>
              </a:lnSpc>
              <a:buNone/>
            </a:pPr>
            <a:fld id="{D4174C62-B2A4-417C-A5F5-6C4C2EA197AF}" type="slidenum">
              <a:rPr b="0" lang="en-US" sz="1400" spc="-1" strike="noStrike">
                <a:solidFill>
                  <a:srgbClr val="000000"/>
                </a:solidFill>
                <a:latin typeface="Times New Roman"/>
                <a:ea typeface="DejaVu Sans"/>
              </a:rPr>
              <a:t>&lt;number&gt;</a:t>
            </a:fld>
            <a:endParaRPr b="0" lang="en-US" sz="1400" spc="-1" strike="noStrike">
              <a:latin typeface="Times New Roman"/>
            </a:endParaRPr>
          </a:p>
        </p:txBody>
      </p:sp>
      <p:sp>
        <p:nvSpPr>
          <p:cNvPr id="73" name="PlaceHolder 3"/>
          <p:cNvSpPr>
            <a:spLocks noGrp="1"/>
          </p:cNvSpPr>
          <p:nvPr>
            <p:ph type="dt" idx="18"/>
          </p:nvPr>
        </p:nvSpPr>
        <p:spPr>
          <a:xfrm>
            <a:off x="504000" y="5283720"/>
            <a:ext cx="1553040" cy="389880"/>
          </a:xfrm>
          <a:prstGeom prst="rect">
            <a:avLst/>
          </a:prstGeom>
          <a:noFill/>
          <a:ln w="0">
            <a:noFill/>
          </a:ln>
        </p:spPr>
        <p:txBody>
          <a:bodyPr lIns="0" rIns="0" tIns="0" bIns="0" anchor="t">
            <a:noAutofit/>
          </a:bodyPr>
          <a:lstStyle>
            <a:lvl1pPr>
              <a:lnSpc>
                <a:spcPct val="100000"/>
              </a:lnSpc>
              <a:buNone/>
              <a:defRPr b="0" lang="en-US" sz="1400" spc="-1" strike="noStrike">
                <a:solidFill>
                  <a:srgbClr val="000000"/>
                </a:solidFill>
                <a:latin typeface="Times New Roman"/>
                <a:ea typeface="DejaVu Sans"/>
              </a:defRPr>
            </a:lvl1pPr>
          </a:lstStyle>
          <a:p>
            <a:pPr>
              <a:lnSpc>
                <a:spcPct val="100000"/>
              </a:lnSpc>
              <a:buNone/>
            </a:pPr>
            <a:r>
              <a:rPr b="0" lang="en-US" sz="1400" spc="-1" strike="noStrike">
                <a:solidFill>
                  <a:srgbClr val="000000"/>
                </a:solidFill>
                <a:latin typeface="Times New Roman"/>
                <a:ea typeface="DejaVu Sans"/>
              </a:rPr>
              <a:t>14.-15. Mar. 2024</a:t>
            </a:r>
            <a:endParaRPr b="0" lang="en-US" sz="1400" spc="-1" strike="noStrike">
              <a:latin typeface="Times New Roman"/>
            </a:endParaRPr>
          </a:p>
        </p:txBody>
      </p:sp>
      <p:sp>
        <p:nvSpPr>
          <p:cNvPr id="74" name="PlaceHolder 4"/>
          <p:cNvSpPr>
            <a:spLocks noGrp="1"/>
          </p:cNvSpPr>
          <p:nvPr>
            <p:ph type="title"/>
          </p:nvPr>
        </p:nvSpPr>
        <p:spPr>
          <a:xfrm>
            <a:off x="1698840" y="228600"/>
            <a:ext cx="7113960" cy="945720"/>
          </a:xfrm>
          <a:prstGeom prst="rect">
            <a:avLst/>
          </a:prstGeom>
          <a:noFill/>
          <a:ln w="0">
            <a:noFill/>
          </a:ln>
        </p:spPr>
        <p:txBody>
          <a:bodyPr lIns="0" rIns="0" tIns="0" bIns="0" anchor="ctr">
            <a:noAutofit/>
          </a:bodyPr>
          <a:p>
            <a:pPr algn="ctr">
              <a:lnSpc>
                <a:spcPct val="100000"/>
              </a:lnSpc>
              <a:buNone/>
            </a:pPr>
            <a:r>
              <a:rPr b="0" lang="fr-FR" sz="4400" spc="-1" strike="noStrike">
                <a:latin typeface="Arial"/>
              </a:rPr>
              <a:t>ThingSpeak – Getting Started</a:t>
            </a:r>
            <a:endParaRPr b="0" lang="fr-FR" sz="4400" spc="-1" strike="noStrike">
              <a:solidFill>
                <a:srgbClr val="000000"/>
              </a:solidFill>
              <a:latin typeface="Calibri"/>
            </a:endParaRPr>
          </a:p>
        </p:txBody>
      </p:sp>
      <p:sp>
        <p:nvSpPr>
          <p:cNvPr id="75" name="Rectangle 3"/>
          <p:cNvSpPr/>
          <p:nvPr/>
        </p:nvSpPr>
        <p:spPr>
          <a:xfrm>
            <a:off x="230400" y="1627920"/>
            <a:ext cx="9705960" cy="17355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pPr>
            <a:r>
              <a:rPr b="0" lang="fr-FR" sz="1800" spc="-1" strike="noStrike" u="sng">
                <a:solidFill>
                  <a:srgbClr val="0000ff"/>
                </a:solidFill>
                <a:uFillTx/>
                <a:latin typeface="Calibri"/>
                <a:hlinkClick r:id="rId1"/>
              </a:rPr>
              <a:t>Go to </a:t>
            </a:r>
            <a:r>
              <a:rPr b="0" lang="fr-FR" sz="1800" spc="-1" strike="noStrike" u="sng">
                <a:solidFill>
                  <a:srgbClr val="0000ff"/>
                </a:solidFill>
                <a:uFillTx/>
                <a:latin typeface="Calibri"/>
                <a:hlinkClick r:id="rId2"/>
              </a:rPr>
              <a:t>ThingSpeak</a:t>
            </a:r>
            <a:r>
              <a:rPr b="0" lang="fr-FR" sz="1800" spc="-1" strike="noStrike">
                <a:solidFill>
                  <a:srgbClr val="000000"/>
                </a:solidFill>
                <a:latin typeface="Calibri"/>
              </a:rPr>
              <a:t> (</a:t>
            </a:r>
            <a:r>
              <a:rPr b="0" lang="fr-FR" sz="1800" spc="-1" strike="noStrike" u="sng">
                <a:solidFill>
                  <a:srgbClr val="0000ff"/>
                </a:solidFill>
                <a:uFillTx/>
                <a:latin typeface="Calibri"/>
                <a:hlinkClick r:id="rId3"/>
              </a:rPr>
              <a:t>https://thingspeak.com/</a:t>
            </a:r>
            <a:r>
              <a:rPr b="0" lang="fr-FR" sz="1800" spc="-1" strike="noStrike">
                <a:solidFill>
                  <a:srgbClr val="000000"/>
                </a:solidFill>
                <a:latin typeface="Calibri"/>
              </a:rPr>
              <a:t>) and click the “</a:t>
            </a:r>
            <a:r>
              <a:rPr b="1" lang="fr-FR" sz="1800" spc="-1" strike="noStrike">
                <a:solidFill>
                  <a:srgbClr val="000000"/>
                </a:solidFill>
                <a:latin typeface="Calibri"/>
              </a:rPr>
              <a:t>Get Started For Free</a:t>
            </a:r>
            <a:r>
              <a:rPr b="0" lang="fr-FR" sz="1800" spc="-1" strike="noStrike">
                <a:solidFill>
                  <a:srgbClr val="000000"/>
                </a:solidFill>
                <a:latin typeface="Calibri"/>
              </a:rPr>
              <a:t>” button to create a new account.  And t</a:t>
            </a:r>
            <a:r>
              <a:rPr b="0" lang="en-US" sz="1800" spc="-1" strike="noStrike">
                <a:solidFill>
                  <a:srgbClr val="000000"/>
                </a:solidFill>
                <a:latin typeface="Calibri"/>
              </a:rPr>
              <a:t>o create a ThingSpeak account, we will use our email address.</a:t>
            </a:r>
            <a:endParaRPr b="0" lang="en-US" sz="1800" spc="-1" strike="noStrike">
              <a:latin typeface="Arial"/>
            </a:endParaRPr>
          </a:p>
          <a:p>
            <a:pPr algn="just">
              <a:lnSpc>
                <a:spcPct val="150000"/>
              </a:lnSpc>
              <a:buNone/>
            </a:pPr>
            <a:r>
              <a:rPr b="0" lang="fr-FR" sz="1800" spc="-1" strike="noStrike">
                <a:solidFill>
                  <a:srgbClr val="000000"/>
                </a:solidFill>
                <a:latin typeface="Calibri"/>
              </a:rPr>
              <a:t>This account is linked to a Mathworks account. So, if you already have a Mathworks account, then you should log in with that account.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ftr" idx="19"/>
          </p:nvPr>
        </p:nvSpPr>
        <p:spPr>
          <a:xfrm>
            <a:off x="2057400" y="5165280"/>
            <a:ext cx="5943240" cy="38988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Times New Roman"/>
                <a:ea typeface="DejaVu Sans"/>
              </a:defRPr>
            </a:lvl1pPr>
          </a:lstStyle>
          <a:p>
            <a:pPr algn="ctr">
              <a:lnSpc>
                <a:spcPct val="100000"/>
              </a:lnSpc>
              <a:buNone/>
            </a:pPr>
            <a:r>
              <a:rPr b="0" lang="en-US" sz="1400" spc="-1" strike="noStrike">
                <a:solidFill>
                  <a:srgbClr val="000000"/>
                </a:solidFill>
                <a:latin typeface="Times New Roman"/>
                <a:ea typeface="DejaVu Sans"/>
              </a:rPr>
              <a:t>IoT4AQ workshop, Alioune Diop University Bambey, Sénégal</a:t>
            </a:r>
            <a:endParaRPr b="0" lang="en-US" sz="1400" spc="-1" strike="noStrike">
              <a:latin typeface="Times New Roman"/>
            </a:endParaRPr>
          </a:p>
        </p:txBody>
      </p:sp>
      <p:sp>
        <p:nvSpPr>
          <p:cNvPr id="77" name="PlaceHolder 2"/>
          <p:cNvSpPr>
            <a:spLocks noGrp="1"/>
          </p:cNvSpPr>
          <p:nvPr>
            <p:ph type="sldNum" idx="20"/>
          </p:nvPr>
        </p:nvSpPr>
        <p:spPr>
          <a:xfrm>
            <a:off x="8001000" y="5165280"/>
            <a:ext cx="1573920" cy="38988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Times New Roman"/>
                <a:ea typeface="DejaVu Sans"/>
              </a:defRPr>
            </a:lvl1pPr>
          </a:lstStyle>
          <a:p>
            <a:pPr algn="r">
              <a:lnSpc>
                <a:spcPct val="100000"/>
              </a:lnSpc>
              <a:buNone/>
            </a:pPr>
            <a:fld id="{494D6EF0-DE58-44C8-B4D0-F39FD94204D4}" type="slidenum">
              <a:rPr b="0" lang="en-US" sz="1400" spc="-1" strike="noStrike">
                <a:solidFill>
                  <a:srgbClr val="000000"/>
                </a:solidFill>
                <a:latin typeface="Times New Roman"/>
                <a:ea typeface="DejaVu Sans"/>
              </a:rPr>
              <a:t>&lt;number&gt;</a:t>
            </a:fld>
            <a:endParaRPr b="0" lang="en-US" sz="1400" spc="-1" strike="noStrike">
              <a:latin typeface="Times New Roman"/>
            </a:endParaRPr>
          </a:p>
        </p:txBody>
      </p:sp>
      <p:sp>
        <p:nvSpPr>
          <p:cNvPr id="78" name="PlaceHolder 3"/>
          <p:cNvSpPr>
            <a:spLocks noGrp="1"/>
          </p:cNvSpPr>
          <p:nvPr>
            <p:ph type="dt" idx="21"/>
          </p:nvPr>
        </p:nvSpPr>
        <p:spPr>
          <a:xfrm>
            <a:off x="504000" y="5165280"/>
            <a:ext cx="1553040" cy="389880"/>
          </a:xfrm>
          <a:prstGeom prst="rect">
            <a:avLst/>
          </a:prstGeom>
          <a:noFill/>
          <a:ln w="0">
            <a:noFill/>
          </a:ln>
        </p:spPr>
        <p:txBody>
          <a:bodyPr lIns="0" rIns="0" tIns="0" bIns="0" anchor="t">
            <a:noAutofit/>
          </a:bodyPr>
          <a:lstStyle>
            <a:lvl1pPr>
              <a:lnSpc>
                <a:spcPct val="100000"/>
              </a:lnSpc>
              <a:buNone/>
              <a:defRPr b="0" lang="en-US" sz="1400" spc="-1" strike="noStrike">
                <a:solidFill>
                  <a:srgbClr val="000000"/>
                </a:solidFill>
                <a:latin typeface="Times New Roman"/>
                <a:ea typeface="DejaVu Sans"/>
              </a:defRPr>
            </a:lvl1pPr>
          </a:lstStyle>
          <a:p>
            <a:pPr>
              <a:lnSpc>
                <a:spcPct val="100000"/>
              </a:lnSpc>
              <a:buNone/>
            </a:pPr>
            <a:r>
              <a:rPr b="0" lang="en-US" sz="1400" spc="-1" strike="noStrike">
                <a:solidFill>
                  <a:srgbClr val="000000"/>
                </a:solidFill>
                <a:latin typeface="Times New Roman"/>
                <a:ea typeface="DejaVu Sans"/>
              </a:rPr>
              <a:t>14.-15. Mar. 2024</a:t>
            </a:r>
            <a:endParaRPr b="0" lang="en-US" sz="1400" spc="-1" strike="noStrike">
              <a:latin typeface="Times New Roman"/>
            </a:endParaRPr>
          </a:p>
        </p:txBody>
      </p:sp>
      <p:sp>
        <p:nvSpPr>
          <p:cNvPr id="79" name="PlaceHolder 4"/>
          <p:cNvSpPr>
            <a:spLocks noGrp="1"/>
          </p:cNvSpPr>
          <p:nvPr>
            <p:ph type="title"/>
          </p:nvPr>
        </p:nvSpPr>
        <p:spPr>
          <a:xfrm>
            <a:off x="1698840" y="228600"/>
            <a:ext cx="7113960" cy="945720"/>
          </a:xfrm>
          <a:prstGeom prst="rect">
            <a:avLst/>
          </a:prstGeom>
          <a:noFill/>
          <a:ln w="0">
            <a:noFill/>
          </a:ln>
        </p:spPr>
        <p:txBody>
          <a:bodyPr lIns="0" rIns="0" tIns="0" bIns="0" anchor="ctr">
            <a:noAutofit/>
          </a:bodyPr>
          <a:p>
            <a:pPr algn="ctr">
              <a:lnSpc>
                <a:spcPct val="100000"/>
              </a:lnSpc>
              <a:buNone/>
            </a:pPr>
            <a:r>
              <a:rPr b="0" lang="fr-FR" sz="3600" spc="-1" strike="noStrike">
                <a:latin typeface="Arial"/>
              </a:rPr>
              <a:t>ThingSpeak – Getting Started</a:t>
            </a:r>
            <a:endParaRPr b="0" lang="fr-FR" sz="3600" spc="-1" strike="noStrike">
              <a:solidFill>
                <a:srgbClr val="000000"/>
              </a:solidFill>
              <a:latin typeface="Calibri"/>
            </a:endParaRPr>
          </a:p>
        </p:txBody>
      </p:sp>
      <p:sp>
        <p:nvSpPr>
          <p:cNvPr id="80" name="Rectangle 9"/>
          <p:cNvSpPr/>
          <p:nvPr/>
        </p:nvSpPr>
        <p:spPr>
          <a:xfrm>
            <a:off x="648000" y="1467000"/>
            <a:ext cx="3821760" cy="363960"/>
          </a:xfrm>
          <a:prstGeom prst="rect">
            <a:avLst/>
          </a:prstGeom>
          <a:solidFill>
            <a:srgbClr val="ffc000"/>
          </a:solidFill>
          <a:ln w="0">
            <a:noFill/>
          </a:ln>
        </p:spPr>
        <p:style>
          <a:lnRef idx="0"/>
          <a:fillRef idx="0"/>
          <a:effectRef idx="0"/>
          <a:fontRef idx="minor"/>
        </p:style>
        <p:txBody>
          <a:bodyPr lIns="90000" rIns="90000" tIns="45000" bIns="45000" anchor="t">
            <a:spAutoFit/>
          </a:bodyPr>
          <a:p>
            <a:pPr algn="ctr">
              <a:lnSpc>
                <a:spcPct val="100000"/>
              </a:lnSpc>
              <a:buNone/>
            </a:pPr>
            <a:r>
              <a:rPr b="0" lang="fr-FR" sz="1800" spc="-1" strike="noStrike">
                <a:solidFill>
                  <a:srgbClr val="000000"/>
                </a:solidFill>
                <a:latin typeface="Arial"/>
              </a:rPr>
              <a:t>1. </a:t>
            </a:r>
            <a:r>
              <a:rPr b="0" lang="en-US" sz="1800" spc="-1" strike="noStrike">
                <a:solidFill>
                  <a:srgbClr val="000000"/>
                </a:solidFill>
                <a:latin typeface="Arial"/>
              </a:rPr>
              <a:t>We need to create an account</a:t>
            </a:r>
            <a:endParaRPr b="0" lang="en-US" sz="1800" spc="-1" strike="noStrike">
              <a:latin typeface="Arial"/>
            </a:endParaRPr>
          </a:p>
        </p:txBody>
      </p:sp>
      <p:pic>
        <p:nvPicPr>
          <p:cNvPr id="81" name="Image 10" descr="ThingSpeak Getting Started my channels tab"/>
          <p:cNvPicPr/>
          <p:nvPr/>
        </p:nvPicPr>
        <p:blipFill>
          <a:blip r:embed="rId1"/>
          <a:srcRect l="0" t="0" r="0" b="7955"/>
          <a:stretch/>
        </p:blipFill>
        <p:spPr>
          <a:xfrm>
            <a:off x="1236240" y="2687400"/>
            <a:ext cx="3233160" cy="2088000"/>
          </a:xfrm>
          <a:prstGeom prst="rect">
            <a:avLst/>
          </a:prstGeom>
          <a:ln w="0">
            <a:solidFill>
              <a:srgbClr val="000000"/>
            </a:solidFill>
          </a:ln>
        </p:spPr>
      </p:pic>
      <p:pic>
        <p:nvPicPr>
          <p:cNvPr id="82" name="Image 11" descr="ESP32 ESP8266 NodeMCU ThingSpeak Create New Channel"/>
          <p:cNvPicPr/>
          <p:nvPr/>
        </p:nvPicPr>
        <p:blipFill>
          <a:blip r:embed="rId2"/>
          <a:srcRect l="0" t="0" r="0" b="5948"/>
          <a:stretch/>
        </p:blipFill>
        <p:spPr>
          <a:xfrm>
            <a:off x="5772960" y="2691360"/>
            <a:ext cx="3227400" cy="2088000"/>
          </a:xfrm>
          <a:prstGeom prst="rect">
            <a:avLst/>
          </a:prstGeom>
          <a:ln w="0">
            <a:solidFill>
              <a:srgbClr val="000000"/>
            </a:solidFill>
          </a:ln>
        </p:spPr>
      </p:pic>
      <p:sp>
        <p:nvSpPr>
          <p:cNvPr id="83" name="Flèche droite 12"/>
          <p:cNvSpPr/>
          <p:nvPr/>
        </p:nvSpPr>
        <p:spPr>
          <a:xfrm>
            <a:off x="4908600" y="3582720"/>
            <a:ext cx="450000" cy="304920"/>
          </a:xfrm>
          <a:prstGeom prst="rightArrow">
            <a:avLst>
              <a:gd name="adj1" fmla="val 50000"/>
              <a:gd name="adj2" fmla="val 50000"/>
            </a:avLst>
          </a:prstGeom>
          <a:solidFill>
            <a:srgbClr val="4f81bd"/>
          </a:solidFill>
          <a:ln w="25560">
            <a:solidFill>
              <a:srgbClr val="3a5f8b"/>
            </a:solidFill>
            <a:round/>
          </a:ln>
        </p:spPr>
        <p:style>
          <a:lnRef idx="0"/>
          <a:fillRef idx="0"/>
          <a:effectRef idx="0"/>
          <a:fontRef idx="minor"/>
        </p:style>
      </p:sp>
      <p:sp>
        <p:nvSpPr>
          <p:cNvPr id="84" name="Rectangle 13"/>
          <p:cNvSpPr/>
          <p:nvPr/>
        </p:nvSpPr>
        <p:spPr>
          <a:xfrm>
            <a:off x="648000" y="2106000"/>
            <a:ext cx="3278880" cy="363960"/>
          </a:xfrm>
          <a:prstGeom prst="rect">
            <a:avLst/>
          </a:prstGeom>
          <a:solidFill>
            <a:srgbClr val="ffc000"/>
          </a:solidFill>
          <a:ln w="0">
            <a:noFill/>
          </a:ln>
        </p:spPr>
        <p:style>
          <a:lnRef idx="0"/>
          <a:fillRef idx="0"/>
          <a:effectRef idx="0"/>
          <a:fontRef idx="minor"/>
        </p:style>
        <p:txBody>
          <a:bodyPr lIns="90000" rIns="90000" tIns="45000" bIns="45000" anchor="t">
            <a:spAutoFit/>
          </a:bodyPr>
          <a:p>
            <a:pPr algn="ctr">
              <a:lnSpc>
                <a:spcPct val="100000"/>
              </a:lnSpc>
              <a:buNone/>
            </a:pPr>
            <a:r>
              <a:rPr b="0" lang="fr-FR" sz="1800" spc="-1" strike="noStrike">
                <a:solidFill>
                  <a:srgbClr val="000000"/>
                </a:solidFill>
                <a:latin typeface="Arial"/>
              </a:rPr>
              <a:t>2. Create your channels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ftr" idx="22"/>
          </p:nvPr>
        </p:nvSpPr>
        <p:spPr>
          <a:xfrm>
            <a:off x="2057400" y="5165280"/>
            <a:ext cx="5943240" cy="38988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Times New Roman"/>
                <a:ea typeface="DejaVu Sans"/>
              </a:defRPr>
            </a:lvl1pPr>
          </a:lstStyle>
          <a:p>
            <a:pPr algn="ctr">
              <a:lnSpc>
                <a:spcPct val="100000"/>
              </a:lnSpc>
              <a:buNone/>
            </a:pPr>
            <a:r>
              <a:rPr b="0" lang="en-US" sz="1400" spc="-1" strike="noStrike">
                <a:solidFill>
                  <a:srgbClr val="000000"/>
                </a:solidFill>
                <a:latin typeface="Times New Roman"/>
                <a:ea typeface="DejaVu Sans"/>
              </a:rPr>
              <a:t>IoT4AQ workshop, Alioune Diop University Bambey, Sénégal</a:t>
            </a:r>
            <a:endParaRPr b="0" lang="en-US" sz="1400" spc="-1" strike="noStrike">
              <a:latin typeface="Times New Roman"/>
            </a:endParaRPr>
          </a:p>
        </p:txBody>
      </p:sp>
      <p:sp>
        <p:nvSpPr>
          <p:cNvPr id="86" name="PlaceHolder 2"/>
          <p:cNvSpPr>
            <a:spLocks noGrp="1"/>
          </p:cNvSpPr>
          <p:nvPr>
            <p:ph type="sldNum" idx="23"/>
          </p:nvPr>
        </p:nvSpPr>
        <p:spPr>
          <a:xfrm>
            <a:off x="8001000" y="5165280"/>
            <a:ext cx="1573920" cy="38988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Times New Roman"/>
                <a:ea typeface="DejaVu Sans"/>
              </a:defRPr>
            </a:lvl1pPr>
          </a:lstStyle>
          <a:p>
            <a:pPr algn="r">
              <a:lnSpc>
                <a:spcPct val="100000"/>
              </a:lnSpc>
              <a:buNone/>
            </a:pPr>
            <a:fld id="{E63EFB59-D41E-47A5-8FE3-5E4890853C18}" type="slidenum">
              <a:rPr b="0" lang="en-US" sz="1400" spc="-1" strike="noStrike">
                <a:solidFill>
                  <a:srgbClr val="000000"/>
                </a:solidFill>
                <a:latin typeface="Times New Roman"/>
                <a:ea typeface="DejaVu Sans"/>
              </a:rPr>
              <a:t>&lt;number&gt;</a:t>
            </a:fld>
            <a:endParaRPr b="0" lang="en-US" sz="1400" spc="-1" strike="noStrike">
              <a:latin typeface="Times New Roman"/>
            </a:endParaRPr>
          </a:p>
        </p:txBody>
      </p:sp>
      <p:sp>
        <p:nvSpPr>
          <p:cNvPr id="87" name="PlaceHolder 3"/>
          <p:cNvSpPr>
            <a:spLocks noGrp="1"/>
          </p:cNvSpPr>
          <p:nvPr>
            <p:ph type="dt" idx="24"/>
          </p:nvPr>
        </p:nvSpPr>
        <p:spPr>
          <a:xfrm>
            <a:off x="504000" y="5165280"/>
            <a:ext cx="1553040" cy="389880"/>
          </a:xfrm>
          <a:prstGeom prst="rect">
            <a:avLst/>
          </a:prstGeom>
          <a:noFill/>
          <a:ln w="0">
            <a:noFill/>
          </a:ln>
        </p:spPr>
        <p:txBody>
          <a:bodyPr lIns="0" rIns="0" tIns="0" bIns="0" anchor="t">
            <a:noAutofit/>
          </a:bodyPr>
          <a:lstStyle>
            <a:lvl1pPr>
              <a:lnSpc>
                <a:spcPct val="100000"/>
              </a:lnSpc>
              <a:buNone/>
              <a:defRPr b="0" lang="en-US" sz="1400" spc="-1" strike="noStrike">
                <a:solidFill>
                  <a:srgbClr val="000000"/>
                </a:solidFill>
                <a:latin typeface="Times New Roman"/>
                <a:ea typeface="DejaVu Sans"/>
              </a:defRPr>
            </a:lvl1pPr>
          </a:lstStyle>
          <a:p>
            <a:pPr>
              <a:lnSpc>
                <a:spcPct val="100000"/>
              </a:lnSpc>
              <a:buNone/>
            </a:pPr>
            <a:r>
              <a:rPr b="0" lang="en-US" sz="1400" spc="-1" strike="noStrike">
                <a:solidFill>
                  <a:srgbClr val="000000"/>
                </a:solidFill>
                <a:latin typeface="Times New Roman"/>
                <a:ea typeface="DejaVu Sans"/>
              </a:rPr>
              <a:t>14.-15. Mar. 2024</a:t>
            </a:r>
            <a:endParaRPr b="0" lang="en-US" sz="1400" spc="-1" strike="noStrike">
              <a:latin typeface="Times New Roman"/>
            </a:endParaRPr>
          </a:p>
        </p:txBody>
      </p:sp>
      <p:sp>
        <p:nvSpPr>
          <p:cNvPr id="88" name="PlaceHolder 4"/>
          <p:cNvSpPr>
            <a:spLocks noGrp="1"/>
          </p:cNvSpPr>
          <p:nvPr>
            <p:ph type="title"/>
          </p:nvPr>
        </p:nvSpPr>
        <p:spPr>
          <a:xfrm>
            <a:off x="1698840" y="228600"/>
            <a:ext cx="7113960" cy="945720"/>
          </a:xfrm>
          <a:prstGeom prst="rect">
            <a:avLst/>
          </a:prstGeom>
          <a:noFill/>
          <a:ln w="0">
            <a:noFill/>
          </a:ln>
        </p:spPr>
        <p:txBody>
          <a:bodyPr lIns="0" rIns="0" tIns="0" bIns="0" anchor="ctr">
            <a:noAutofit/>
          </a:bodyPr>
          <a:p>
            <a:pPr algn="ctr">
              <a:lnSpc>
                <a:spcPct val="100000"/>
              </a:lnSpc>
              <a:buNone/>
            </a:pPr>
            <a:r>
              <a:rPr b="0" lang="fr-FR" sz="3600" spc="-1" strike="noStrike">
                <a:latin typeface="Arial"/>
              </a:rPr>
              <a:t>ThingSpeak – Getting Started</a:t>
            </a:r>
            <a:endParaRPr b="0" lang="fr-FR" sz="3600" spc="-1" strike="noStrike">
              <a:solidFill>
                <a:srgbClr val="000000"/>
              </a:solidFill>
              <a:latin typeface="Calibri"/>
            </a:endParaRPr>
          </a:p>
        </p:txBody>
      </p:sp>
      <p:sp>
        <p:nvSpPr>
          <p:cNvPr id="89" name="Rectangle 14"/>
          <p:cNvSpPr/>
          <p:nvPr/>
        </p:nvSpPr>
        <p:spPr>
          <a:xfrm>
            <a:off x="720000" y="1386000"/>
            <a:ext cx="6840360" cy="363960"/>
          </a:xfrm>
          <a:prstGeom prst="rect">
            <a:avLst/>
          </a:prstGeom>
          <a:solidFill>
            <a:srgbClr val="ffc000"/>
          </a:solidFill>
          <a:ln w="0">
            <a:noFill/>
          </a:ln>
        </p:spPr>
        <p:style>
          <a:lnRef idx="0"/>
          <a:fillRef idx="0"/>
          <a:effectRef idx="0"/>
          <a:fontRef idx="minor"/>
        </p:style>
        <p:txBody>
          <a:bodyPr lIns="90000" rIns="90000" tIns="45000" bIns="45000" anchor="t">
            <a:spAutoFit/>
          </a:bodyPr>
          <a:p>
            <a:pPr algn="ctr">
              <a:lnSpc>
                <a:spcPct val="100000"/>
              </a:lnSpc>
              <a:buNone/>
            </a:pPr>
            <a:r>
              <a:rPr b="0" lang="fr-FR" sz="1800" spc="-1" strike="noStrike">
                <a:solidFill>
                  <a:srgbClr val="000000"/>
                </a:solidFill>
                <a:latin typeface="Arial"/>
              </a:rPr>
              <a:t>3.Type the name of the channel and add a description </a:t>
            </a:r>
            <a:endParaRPr b="0" lang="en-US" sz="1800" spc="-1" strike="noStrike">
              <a:latin typeface="Arial"/>
            </a:endParaRPr>
          </a:p>
        </p:txBody>
      </p:sp>
      <p:pic>
        <p:nvPicPr>
          <p:cNvPr id="90" name="Image 15" descr="ThingSpeak Customize Chart Private View ThingSpeak"/>
          <p:cNvPicPr/>
          <p:nvPr/>
        </p:nvPicPr>
        <p:blipFill>
          <a:blip r:embed="rId1"/>
          <a:stretch/>
        </p:blipFill>
        <p:spPr>
          <a:xfrm>
            <a:off x="3600000" y="2187360"/>
            <a:ext cx="2448000" cy="2105640"/>
          </a:xfrm>
          <a:prstGeom prst="rect">
            <a:avLst/>
          </a:prstGeom>
          <a:ln w="0">
            <a:solidFill>
              <a:srgbClr val="000000"/>
            </a:solidFill>
          </a:ln>
        </p:spPr>
      </p:pic>
      <p:sp>
        <p:nvSpPr>
          <p:cNvPr id="91" name="Flèche droite 16"/>
          <p:cNvSpPr/>
          <p:nvPr/>
        </p:nvSpPr>
        <p:spPr>
          <a:xfrm>
            <a:off x="3168000" y="3241440"/>
            <a:ext cx="208440" cy="241920"/>
          </a:xfrm>
          <a:prstGeom prst="rightArrow">
            <a:avLst>
              <a:gd name="adj1" fmla="val 50000"/>
              <a:gd name="adj2" fmla="val 50000"/>
            </a:avLst>
          </a:prstGeom>
          <a:solidFill>
            <a:srgbClr val="4f81bd"/>
          </a:solidFill>
          <a:ln w="25560">
            <a:solidFill>
              <a:srgbClr val="3a5f8b"/>
            </a:solidFill>
            <a:round/>
          </a:ln>
        </p:spPr>
        <p:style>
          <a:lnRef idx="0"/>
          <a:fillRef idx="0"/>
          <a:effectRef idx="0"/>
          <a:fontRef idx="minor"/>
        </p:style>
      </p:sp>
      <p:pic>
        <p:nvPicPr>
          <p:cNvPr id="92" name="Image 17" descr=""/>
          <p:cNvPicPr/>
          <p:nvPr/>
        </p:nvPicPr>
        <p:blipFill>
          <a:blip r:embed="rId2"/>
          <a:srcRect l="5310" t="0" r="37643" b="16156"/>
          <a:stretch/>
        </p:blipFill>
        <p:spPr>
          <a:xfrm>
            <a:off x="575640" y="2187360"/>
            <a:ext cx="2304000" cy="2105640"/>
          </a:xfrm>
          <a:prstGeom prst="rect">
            <a:avLst/>
          </a:prstGeom>
          <a:ln w="0">
            <a:solidFill>
              <a:srgbClr val="000000"/>
            </a:solidFill>
          </a:ln>
        </p:spPr>
      </p:pic>
      <p:sp>
        <p:nvSpPr>
          <p:cNvPr id="93" name="Flèche droite 18"/>
          <p:cNvSpPr/>
          <p:nvPr/>
        </p:nvSpPr>
        <p:spPr>
          <a:xfrm>
            <a:off x="6271920" y="3241440"/>
            <a:ext cx="208440" cy="241920"/>
          </a:xfrm>
          <a:prstGeom prst="rightArrow">
            <a:avLst>
              <a:gd name="adj1" fmla="val 50000"/>
              <a:gd name="adj2" fmla="val 50000"/>
            </a:avLst>
          </a:prstGeom>
          <a:solidFill>
            <a:srgbClr val="4f81bd"/>
          </a:solidFill>
          <a:ln w="25560">
            <a:solidFill>
              <a:srgbClr val="3a5f8b"/>
            </a:solidFill>
            <a:round/>
          </a:ln>
        </p:spPr>
        <p:style>
          <a:lnRef idx="0"/>
          <a:fillRef idx="0"/>
          <a:effectRef idx="0"/>
          <a:fontRef idx="minor"/>
        </p:style>
      </p:sp>
      <p:pic>
        <p:nvPicPr>
          <p:cNvPr id="94" name="Image 19" descr="ThingSpeak field 1 chart options save settings"/>
          <p:cNvPicPr/>
          <p:nvPr/>
        </p:nvPicPr>
        <p:blipFill>
          <a:blip r:embed="rId3"/>
          <a:stretch/>
        </p:blipFill>
        <p:spPr>
          <a:xfrm>
            <a:off x="6842520" y="2187360"/>
            <a:ext cx="2373840" cy="2105640"/>
          </a:xfrm>
          <a:prstGeom prst="rect">
            <a:avLst/>
          </a:prstGeom>
          <a:ln w="0">
            <a:solidFill>
              <a:srgbClr val="000000"/>
            </a:solid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ftr" idx="25"/>
          </p:nvPr>
        </p:nvSpPr>
        <p:spPr>
          <a:xfrm>
            <a:off x="2057400" y="5325480"/>
            <a:ext cx="5943240" cy="38988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Times New Roman"/>
                <a:ea typeface="DejaVu Sans"/>
              </a:defRPr>
            </a:lvl1pPr>
          </a:lstStyle>
          <a:p>
            <a:pPr algn="ctr">
              <a:lnSpc>
                <a:spcPct val="100000"/>
              </a:lnSpc>
              <a:buNone/>
            </a:pPr>
            <a:r>
              <a:rPr b="0" lang="en-US" sz="1400" spc="-1" strike="noStrike">
                <a:solidFill>
                  <a:srgbClr val="000000"/>
                </a:solidFill>
                <a:latin typeface="Times New Roman"/>
                <a:ea typeface="DejaVu Sans"/>
              </a:rPr>
              <a:t>IoT4AQ workshop, Alioune Diop University Bambey, Sénégal</a:t>
            </a:r>
            <a:endParaRPr b="0" lang="en-US" sz="1400" spc="-1" strike="noStrike">
              <a:latin typeface="Times New Roman"/>
            </a:endParaRPr>
          </a:p>
        </p:txBody>
      </p:sp>
      <p:sp>
        <p:nvSpPr>
          <p:cNvPr id="96" name="PlaceHolder 2"/>
          <p:cNvSpPr>
            <a:spLocks noGrp="1"/>
          </p:cNvSpPr>
          <p:nvPr>
            <p:ph type="sldNum" idx="26"/>
          </p:nvPr>
        </p:nvSpPr>
        <p:spPr>
          <a:xfrm>
            <a:off x="8001000" y="5165280"/>
            <a:ext cx="1573920" cy="38988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Times New Roman"/>
                <a:ea typeface="DejaVu Sans"/>
              </a:defRPr>
            </a:lvl1pPr>
          </a:lstStyle>
          <a:p>
            <a:pPr algn="r">
              <a:lnSpc>
                <a:spcPct val="100000"/>
              </a:lnSpc>
              <a:buNone/>
            </a:pPr>
            <a:fld id="{2A34F77C-7958-4AB1-9BD7-2576E29E1BD1}" type="slidenum">
              <a:rPr b="0" lang="en-US" sz="1400" spc="-1" strike="noStrike">
                <a:solidFill>
                  <a:srgbClr val="000000"/>
                </a:solidFill>
                <a:latin typeface="Times New Roman"/>
                <a:ea typeface="DejaVu Sans"/>
              </a:rPr>
              <a:t>&lt;number&gt;</a:t>
            </a:fld>
            <a:endParaRPr b="0" lang="en-US" sz="1400" spc="-1" strike="noStrike">
              <a:latin typeface="Times New Roman"/>
            </a:endParaRPr>
          </a:p>
        </p:txBody>
      </p:sp>
      <p:sp>
        <p:nvSpPr>
          <p:cNvPr id="97" name="PlaceHolder 3"/>
          <p:cNvSpPr>
            <a:spLocks noGrp="1"/>
          </p:cNvSpPr>
          <p:nvPr>
            <p:ph type="dt" idx="27"/>
          </p:nvPr>
        </p:nvSpPr>
        <p:spPr>
          <a:xfrm>
            <a:off x="504000" y="5355720"/>
            <a:ext cx="1553040" cy="389880"/>
          </a:xfrm>
          <a:prstGeom prst="rect">
            <a:avLst/>
          </a:prstGeom>
          <a:noFill/>
          <a:ln w="0">
            <a:noFill/>
          </a:ln>
        </p:spPr>
        <p:txBody>
          <a:bodyPr lIns="0" rIns="0" tIns="0" bIns="0" anchor="t">
            <a:noAutofit/>
          </a:bodyPr>
          <a:lstStyle>
            <a:lvl1pPr>
              <a:lnSpc>
                <a:spcPct val="100000"/>
              </a:lnSpc>
              <a:buNone/>
              <a:defRPr b="0" lang="en-US" sz="1400" spc="-1" strike="noStrike">
                <a:solidFill>
                  <a:srgbClr val="000000"/>
                </a:solidFill>
                <a:latin typeface="Times New Roman"/>
                <a:ea typeface="DejaVu Sans"/>
              </a:defRPr>
            </a:lvl1pPr>
          </a:lstStyle>
          <a:p>
            <a:pPr>
              <a:lnSpc>
                <a:spcPct val="100000"/>
              </a:lnSpc>
              <a:buNone/>
            </a:pPr>
            <a:r>
              <a:rPr b="0" lang="en-US" sz="1400" spc="-1" strike="noStrike">
                <a:solidFill>
                  <a:srgbClr val="000000"/>
                </a:solidFill>
                <a:latin typeface="Times New Roman"/>
                <a:ea typeface="DejaVu Sans"/>
              </a:rPr>
              <a:t>14.-15. Mar. 2024</a:t>
            </a:r>
            <a:endParaRPr b="0" lang="en-US" sz="1400" spc="-1" strike="noStrike">
              <a:latin typeface="Times New Roman"/>
            </a:endParaRPr>
          </a:p>
        </p:txBody>
      </p:sp>
      <p:sp>
        <p:nvSpPr>
          <p:cNvPr id="98" name="PlaceHolder 4"/>
          <p:cNvSpPr>
            <a:spLocks noGrp="1"/>
          </p:cNvSpPr>
          <p:nvPr>
            <p:ph type="title"/>
          </p:nvPr>
        </p:nvSpPr>
        <p:spPr>
          <a:xfrm>
            <a:off x="1368000" y="228600"/>
            <a:ext cx="7704360" cy="945720"/>
          </a:xfrm>
          <a:prstGeom prst="rect">
            <a:avLst/>
          </a:prstGeom>
          <a:noFill/>
          <a:ln w="0">
            <a:noFill/>
          </a:ln>
        </p:spPr>
        <p:txBody>
          <a:bodyPr lIns="0" rIns="0" tIns="0" bIns="0" anchor="ctr">
            <a:noAutofit/>
          </a:bodyPr>
          <a:p>
            <a:pPr algn="ctr">
              <a:lnSpc>
                <a:spcPct val="100000"/>
              </a:lnSpc>
              <a:buNone/>
            </a:pPr>
            <a:r>
              <a:rPr b="0" lang="fr-SN" sz="3600" spc="-1" strike="noStrike">
                <a:latin typeface="Arial"/>
              </a:rPr>
              <a:t>Connect the </a:t>
            </a:r>
            <a:r>
              <a:rPr b="0" lang="fr-FR" sz="3600" spc="-1" strike="noStrike">
                <a:latin typeface="Arial"/>
              </a:rPr>
              <a:t>system to the ThingSpeak Cloud Plateform</a:t>
            </a:r>
            <a:endParaRPr b="0" lang="fr-FR" sz="3600" spc="-1" strike="noStrike">
              <a:solidFill>
                <a:srgbClr val="000000"/>
              </a:solidFill>
              <a:latin typeface="Calibri"/>
            </a:endParaRPr>
          </a:p>
        </p:txBody>
      </p:sp>
      <p:sp>
        <p:nvSpPr>
          <p:cNvPr id="99" name="Rectangle 8"/>
          <p:cNvSpPr/>
          <p:nvPr/>
        </p:nvSpPr>
        <p:spPr>
          <a:xfrm>
            <a:off x="251640" y="1365480"/>
            <a:ext cx="7668720" cy="363960"/>
          </a:xfrm>
          <a:prstGeom prst="rect">
            <a:avLst/>
          </a:prstGeom>
          <a:solidFill>
            <a:srgbClr val="ffc000"/>
          </a:solidFill>
          <a:ln w="0">
            <a:noFill/>
          </a:ln>
        </p:spPr>
        <p:style>
          <a:lnRef idx="0"/>
          <a:fillRef idx="0"/>
          <a:effectRef idx="0"/>
          <a:fontRef idx="minor"/>
        </p:style>
        <p:txBody>
          <a:bodyPr lIns="90000" rIns="90000" tIns="45000" bIns="45000" anchor="t">
            <a:spAutoFit/>
          </a:bodyPr>
          <a:p>
            <a:pPr algn="ctr">
              <a:lnSpc>
                <a:spcPct val="100000"/>
              </a:lnSpc>
              <a:buNone/>
            </a:pPr>
            <a:r>
              <a:rPr b="0" lang="en-US" sz="1800" spc="-1" strike="noStrike">
                <a:solidFill>
                  <a:srgbClr val="000000"/>
                </a:solidFill>
                <a:latin typeface="Arial"/>
              </a:rPr>
              <a:t>4. Generate the API keys which will be customized in the working code</a:t>
            </a:r>
            <a:endParaRPr b="0" lang="en-US" sz="1800" spc="-1" strike="noStrike">
              <a:latin typeface="Arial"/>
            </a:endParaRPr>
          </a:p>
        </p:txBody>
      </p:sp>
      <p:pic>
        <p:nvPicPr>
          <p:cNvPr id="100" name="Picture 2" descr=""/>
          <p:cNvPicPr/>
          <p:nvPr/>
        </p:nvPicPr>
        <p:blipFill>
          <a:blip r:embed="rId1"/>
          <a:srcRect l="12185" t="17515" r="44519" b="33209"/>
          <a:stretch/>
        </p:blipFill>
        <p:spPr>
          <a:xfrm>
            <a:off x="2088000" y="1796040"/>
            <a:ext cx="6012720" cy="3414960"/>
          </a:xfrm>
          <a:prstGeom prst="rect">
            <a:avLst/>
          </a:prstGeom>
          <a:ln w="9360">
            <a:solidFill>
              <a:srgbClr val="000000"/>
            </a:solidFill>
            <a:miter/>
          </a:ln>
        </p:spPr>
      </p:pic>
      <p:sp>
        <p:nvSpPr>
          <p:cNvPr id="101" name="Forme libre 10"/>
          <p:cNvSpPr/>
          <p:nvPr/>
        </p:nvSpPr>
        <p:spPr>
          <a:xfrm>
            <a:off x="4860720" y="3483360"/>
            <a:ext cx="1872000" cy="506880"/>
          </a:xfrm>
          <a:custGeom>
            <a:avLst/>
            <a:gdLst/>
            <a:ahLst/>
            <a:rect l="l" t="t" r="r" b="b"/>
            <a:pathLst>
              <a:path w="3235046" h="1230416">
                <a:moveTo>
                  <a:pt x="2430050" y="240859"/>
                </a:moveTo>
                <a:cubicBezTo>
                  <a:pt x="2334017" y="219982"/>
                  <a:pt x="2239084" y="193173"/>
                  <a:pt x="2141951" y="178229"/>
                </a:cubicBezTo>
                <a:cubicBezTo>
                  <a:pt x="2021635" y="159719"/>
                  <a:pt x="1899792" y="153071"/>
                  <a:pt x="1778696" y="140651"/>
                </a:cubicBezTo>
                <a:cubicBezTo>
                  <a:pt x="1601799" y="122508"/>
                  <a:pt x="1709627" y="135149"/>
                  <a:pt x="1553228" y="115599"/>
                </a:cubicBezTo>
                <a:cubicBezTo>
                  <a:pt x="1181733" y="119104"/>
                  <a:pt x="486148" y="-184351"/>
                  <a:pt x="175365" y="178229"/>
                </a:cubicBezTo>
                <a:cubicBezTo>
                  <a:pt x="70730" y="300303"/>
                  <a:pt x="243040" y="123080"/>
                  <a:pt x="112735" y="253385"/>
                </a:cubicBezTo>
                <a:cubicBezTo>
                  <a:pt x="104384" y="278437"/>
                  <a:pt x="101270" y="305898"/>
                  <a:pt x="87683" y="328542"/>
                </a:cubicBezTo>
                <a:cubicBezTo>
                  <a:pt x="75531" y="348796"/>
                  <a:pt x="48141" y="357520"/>
                  <a:pt x="37578" y="378646"/>
                </a:cubicBezTo>
                <a:cubicBezTo>
                  <a:pt x="27506" y="398789"/>
                  <a:pt x="6823" y="507371"/>
                  <a:pt x="0" y="541484"/>
                </a:cubicBezTo>
                <a:cubicBezTo>
                  <a:pt x="4175" y="641692"/>
                  <a:pt x="5117" y="742088"/>
                  <a:pt x="12526" y="842109"/>
                </a:cubicBezTo>
                <a:cubicBezTo>
                  <a:pt x="13501" y="855276"/>
                  <a:pt x="16599" y="869544"/>
                  <a:pt x="25052" y="879687"/>
                </a:cubicBezTo>
                <a:cubicBezTo>
                  <a:pt x="38417" y="895725"/>
                  <a:pt x="57596" y="905976"/>
                  <a:pt x="75157" y="917265"/>
                </a:cubicBezTo>
                <a:cubicBezTo>
                  <a:pt x="116116" y="943596"/>
                  <a:pt x="159903" y="965411"/>
                  <a:pt x="200417" y="992421"/>
                </a:cubicBezTo>
                <a:cubicBezTo>
                  <a:pt x="221239" y="1006303"/>
                  <a:pt x="291975" y="1057948"/>
                  <a:pt x="325677" y="1067577"/>
                </a:cubicBezTo>
                <a:cubicBezTo>
                  <a:pt x="366619" y="1079275"/>
                  <a:pt x="450937" y="1092629"/>
                  <a:pt x="450937" y="1092629"/>
                </a:cubicBezTo>
                <a:cubicBezTo>
                  <a:pt x="484340" y="1109330"/>
                  <a:pt x="516290" y="1129327"/>
                  <a:pt x="551146" y="1142733"/>
                </a:cubicBezTo>
                <a:cubicBezTo>
                  <a:pt x="571017" y="1150376"/>
                  <a:pt x="592829" y="1151451"/>
                  <a:pt x="613776" y="1155259"/>
                </a:cubicBezTo>
                <a:cubicBezTo>
                  <a:pt x="766291" y="1182989"/>
                  <a:pt x="607715" y="1152161"/>
                  <a:pt x="776614" y="1180311"/>
                </a:cubicBezTo>
                <a:cubicBezTo>
                  <a:pt x="810044" y="1185883"/>
                  <a:pt x="882786" y="1203574"/>
                  <a:pt x="914400" y="1205364"/>
                </a:cubicBezTo>
                <a:cubicBezTo>
                  <a:pt x="1110505" y="1216465"/>
                  <a:pt x="1306883" y="1222065"/>
                  <a:pt x="1503124" y="1230416"/>
                </a:cubicBezTo>
                <a:cubicBezTo>
                  <a:pt x="1586631" y="1217890"/>
                  <a:pt x="1671366" y="1211825"/>
                  <a:pt x="1753644" y="1192837"/>
                </a:cubicBezTo>
                <a:cubicBezTo>
                  <a:pt x="1780936" y="1186539"/>
                  <a:pt x="1802066" y="1163613"/>
                  <a:pt x="1828800" y="1155259"/>
                </a:cubicBezTo>
                <a:cubicBezTo>
                  <a:pt x="1869442" y="1142558"/>
                  <a:pt x="1912426" y="1139129"/>
                  <a:pt x="1954061" y="1130207"/>
                </a:cubicBezTo>
                <a:cubicBezTo>
                  <a:pt x="2079910" y="1103239"/>
                  <a:pt x="1908247" y="1125674"/>
                  <a:pt x="2154477" y="1105155"/>
                </a:cubicBezTo>
                <a:cubicBezTo>
                  <a:pt x="2179529" y="1096804"/>
                  <a:pt x="2205502" y="1090828"/>
                  <a:pt x="2229633" y="1080103"/>
                </a:cubicBezTo>
                <a:cubicBezTo>
                  <a:pt x="2243390" y="1073989"/>
                  <a:pt x="2253063" y="1060196"/>
                  <a:pt x="2267211" y="1055051"/>
                </a:cubicBezTo>
                <a:cubicBezTo>
                  <a:pt x="2335492" y="1030222"/>
                  <a:pt x="2375183" y="1030952"/>
                  <a:pt x="2442576" y="1017473"/>
                </a:cubicBezTo>
                <a:cubicBezTo>
                  <a:pt x="2517620" y="1002464"/>
                  <a:pt x="2472613" y="1007461"/>
                  <a:pt x="2555310" y="979895"/>
                </a:cubicBezTo>
                <a:cubicBezTo>
                  <a:pt x="2592682" y="967438"/>
                  <a:pt x="2643567" y="961010"/>
                  <a:pt x="2680570" y="954843"/>
                </a:cubicBezTo>
                <a:cubicBezTo>
                  <a:pt x="2701447" y="942317"/>
                  <a:pt x="2721764" y="928807"/>
                  <a:pt x="2743200" y="917265"/>
                </a:cubicBezTo>
                <a:cubicBezTo>
                  <a:pt x="2776082" y="899560"/>
                  <a:pt x="2813533" y="889568"/>
                  <a:pt x="2843409" y="867161"/>
                </a:cubicBezTo>
                <a:cubicBezTo>
                  <a:pt x="2860110" y="854635"/>
                  <a:pt x="2876143" y="841163"/>
                  <a:pt x="2893513" y="829583"/>
                </a:cubicBezTo>
                <a:cubicBezTo>
                  <a:pt x="2913770" y="816078"/>
                  <a:pt x="2936666" y="806613"/>
                  <a:pt x="2956143" y="792005"/>
                </a:cubicBezTo>
                <a:cubicBezTo>
                  <a:pt x="2970315" y="781376"/>
                  <a:pt x="2980112" y="765768"/>
                  <a:pt x="2993721" y="754427"/>
                </a:cubicBezTo>
                <a:cubicBezTo>
                  <a:pt x="3005286" y="744789"/>
                  <a:pt x="3019049" y="738124"/>
                  <a:pt x="3031299" y="729374"/>
                </a:cubicBezTo>
                <a:cubicBezTo>
                  <a:pt x="3060716" y="708361"/>
                  <a:pt x="3096219" y="683483"/>
                  <a:pt x="3118981" y="654218"/>
                </a:cubicBezTo>
                <a:cubicBezTo>
                  <a:pt x="3285261" y="440430"/>
                  <a:pt x="3111829" y="663602"/>
                  <a:pt x="3181611" y="541484"/>
                </a:cubicBezTo>
                <a:cubicBezTo>
                  <a:pt x="3191969" y="523358"/>
                  <a:pt x="3206663" y="508081"/>
                  <a:pt x="3219189" y="491380"/>
                </a:cubicBezTo>
                <a:cubicBezTo>
                  <a:pt x="3223364" y="478854"/>
                  <a:pt x="3231715" y="467006"/>
                  <a:pt x="3231715" y="453802"/>
                </a:cubicBezTo>
                <a:cubicBezTo>
                  <a:pt x="3231715" y="407684"/>
                  <a:pt x="3244771" y="354389"/>
                  <a:pt x="3219189" y="316016"/>
                </a:cubicBezTo>
                <a:cubicBezTo>
                  <a:pt x="3202812" y="291450"/>
                  <a:pt x="3160829" y="306940"/>
                  <a:pt x="3131507" y="303490"/>
                </a:cubicBezTo>
                <a:cubicBezTo>
                  <a:pt x="3089833" y="298587"/>
                  <a:pt x="3048000" y="295139"/>
                  <a:pt x="3006247" y="290964"/>
                </a:cubicBezTo>
                <a:cubicBezTo>
                  <a:pt x="2975610" y="275645"/>
                  <a:pt x="2951742" y="260758"/>
                  <a:pt x="2918565" y="253385"/>
                </a:cubicBezTo>
                <a:cubicBezTo>
                  <a:pt x="2893772" y="247875"/>
                  <a:pt x="2868048" y="247019"/>
                  <a:pt x="2843409" y="240859"/>
                </a:cubicBezTo>
                <a:cubicBezTo>
                  <a:pt x="2817790" y="234454"/>
                  <a:pt x="2794207" y="220674"/>
                  <a:pt x="2768252" y="215807"/>
                </a:cubicBezTo>
                <a:cubicBezTo>
                  <a:pt x="2727009" y="208074"/>
                  <a:pt x="2684697" y="207915"/>
                  <a:pt x="2642992" y="203281"/>
                </a:cubicBezTo>
                <a:cubicBezTo>
                  <a:pt x="2609535" y="199564"/>
                  <a:pt x="2576108" y="195516"/>
                  <a:pt x="2542784" y="190755"/>
                </a:cubicBezTo>
                <a:cubicBezTo>
                  <a:pt x="2517642" y="187163"/>
                  <a:pt x="2492421" y="183739"/>
                  <a:pt x="2467628" y="178229"/>
                </a:cubicBezTo>
                <a:cubicBezTo>
                  <a:pt x="2454739" y="175365"/>
                  <a:pt x="2443232" y="166463"/>
                  <a:pt x="2430050" y="165703"/>
                </a:cubicBezTo>
                <a:cubicBezTo>
                  <a:pt x="1957444" y="138437"/>
                  <a:pt x="1969238" y="140651"/>
                  <a:pt x="1653436" y="140651"/>
                </a:cubicBezTo>
              </a:path>
            </a:pathLst>
          </a:custGeom>
          <a:noFill/>
          <a:ln w="38160">
            <a:solidFill>
              <a:srgbClr val="7030a0"/>
            </a:solidFill>
            <a:round/>
          </a:ln>
        </p:spPr>
        <p:style>
          <a:lnRef idx="0"/>
          <a:fillRef idx="0"/>
          <a:effectRef idx="0"/>
          <a:fontRef idx="minor"/>
        </p:style>
      </p:sp>
      <p:sp>
        <p:nvSpPr>
          <p:cNvPr id="102" name="Forme libre 12"/>
          <p:cNvSpPr/>
          <p:nvPr/>
        </p:nvSpPr>
        <p:spPr>
          <a:xfrm>
            <a:off x="5580720" y="4059360"/>
            <a:ext cx="2160000" cy="791640"/>
          </a:xfrm>
          <a:custGeom>
            <a:avLst/>
            <a:gdLst/>
            <a:ahLst/>
            <a:rect l="l" t="t" r="r" b="b"/>
            <a:pathLst>
              <a:path w="3235046" h="1230416">
                <a:moveTo>
                  <a:pt x="2430050" y="240859"/>
                </a:moveTo>
                <a:cubicBezTo>
                  <a:pt x="2334017" y="219982"/>
                  <a:pt x="2239084" y="193173"/>
                  <a:pt x="2141951" y="178229"/>
                </a:cubicBezTo>
                <a:cubicBezTo>
                  <a:pt x="2021635" y="159719"/>
                  <a:pt x="1899792" y="153071"/>
                  <a:pt x="1778696" y="140651"/>
                </a:cubicBezTo>
                <a:cubicBezTo>
                  <a:pt x="1601799" y="122508"/>
                  <a:pt x="1709627" y="135149"/>
                  <a:pt x="1553228" y="115599"/>
                </a:cubicBezTo>
                <a:cubicBezTo>
                  <a:pt x="1181733" y="119104"/>
                  <a:pt x="486148" y="-184351"/>
                  <a:pt x="175365" y="178229"/>
                </a:cubicBezTo>
                <a:cubicBezTo>
                  <a:pt x="70730" y="300303"/>
                  <a:pt x="243040" y="123080"/>
                  <a:pt x="112735" y="253385"/>
                </a:cubicBezTo>
                <a:cubicBezTo>
                  <a:pt x="104384" y="278437"/>
                  <a:pt x="101270" y="305898"/>
                  <a:pt x="87683" y="328542"/>
                </a:cubicBezTo>
                <a:cubicBezTo>
                  <a:pt x="75531" y="348796"/>
                  <a:pt x="48141" y="357520"/>
                  <a:pt x="37578" y="378646"/>
                </a:cubicBezTo>
                <a:cubicBezTo>
                  <a:pt x="27506" y="398789"/>
                  <a:pt x="6823" y="507371"/>
                  <a:pt x="0" y="541484"/>
                </a:cubicBezTo>
                <a:cubicBezTo>
                  <a:pt x="4175" y="641692"/>
                  <a:pt x="5117" y="742088"/>
                  <a:pt x="12526" y="842109"/>
                </a:cubicBezTo>
                <a:cubicBezTo>
                  <a:pt x="13501" y="855276"/>
                  <a:pt x="16599" y="869544"/>
                  <a:pt x="25052" y="879687"/>
                </a:cubicBezTo>
                <a:cubicBezTo>
                  <a:pt x="38417" y="895725"/>
                  <a:pt x="57596" y="905976"/>
                  <a:pt x="75157" y="917265"/>
                </a:cubicBezTo>
                <a:cubicBezTo>
                  <a:pt x="116116" y="943596"/>
                  <a:pt x="159903" y="965411"/>
                  <a:pt x="200417" y="992421"/>
                </a:cubicBezTo>
                <a:cubicBezTo>
                  <a:pt x="221239" y="1006303"/>
                  <a:pt x="291975" y="1057948"/>
                  <a:pt x="325677" y="1067577"/>
                </a:cubicBezTo>
                <a:cubicBezTo>
                  <a:pt x="366619" y="1079275"/>
                  <a:pt x="450937" y="1092629"/>
                  <a:pt x="450937" y="1092629"/>
                </a:cubicBezTo>
                <a:cubicBezTo>
                  <a:pt x="484340" y="1109330"/>
                  <a:pt x="516290" y="1129327"/>
                  <a:pt x="551146" y="1142733"/>
                </a:cubicBezTo>
                <a:cubicBezTo>
                  <a:pt x="571017" y="1150376"/>
                  <a:pt x="592829" y="1151451"/>
                  <a:pt x="613776" y="1155259"/>
                </a:cubicBezTo>
                <a:cubicBezTo>
                  <a:pt x="766291" y="1182989"/>
                  <a:pt x="607715" y="1152161"/>
                  <a:pt x="776614" y="1180311"/>
                </a:cubicBezTo>
                <a:cubicBezTo>
                  <a:pt x="810044" y="1185883"/>
                  <a:pt x="882786" y="1203574"/>
                  <a:pt x="914400" y="1205364"/>
                </a:cubicBezTo>
                <a:cubicBezTo>
                  <a:pt x="1110505" y="1216465"/>
                  <a:pt x="1306883" y="1222065"/>
                  <a:pt x="1503124" y="1230416"/>
                </a:cubicBezTo>
                <a:cubicBezTo>
                  <a:pt x="1586631" y="1217890"/>
                  <a:pt x="1671366" y="1211825"/>
                  <a:pt x="1753644" y="1192837"/>
                </a:cubicBezTo>
                <a:cubicBezTo>
                  <a:pt x="1780936" y="1186539"/>
                  <a:pt x="1802066" y="1163613"/>
                  <a:pt x="1828800" y="1155259"/>
                </a:cubicBezTo>
                <a:cubicBezTo>
                  <a:pt x="1869442" y="1142558"/>
                  <a:pt x="1912426" y="1139129"/>
                  <a:pt x="1954061" y="1130207"/>
                </a:cubicBezTo>
                <a:cubicBezTo>
                  <a:pt x="2079910" y="1103239"/>
                  <a:pt x="1908247" y="1125674"/>
                  <a:pt x="2154477" y="1105155"/>
                </a:cubicBezTo>
                <a:cubicBezTo>
                  <a:pt x="2179529" y="1096804"/>
                  <a:pt x="2205502" y="1090828"/>
                  <a:pt x="2229633" y="1080103"/>
                </a:cubicBezTo>
                <a:cubicBezTo>
                  <a:pt x="2243390" y="1073989"/>
                  <a:pt x="2253063" y="1060196"/>
                  <a:pt x="2267211" y="1055051"/>
                </a:cubicBezTo>
                <a:cubicBezTo>
                  <a:pt x="2335492" y="1030222"/>
                  <a:pt x="2375183" y="1030952"/>
                  <a:pt x="2442576" y="1017473"/>
                </a:cubicBezTo>
                <a:cubicBezTo>
                  <a:pt x="2517620" y="1002464"/>
                  <a:pt x="2472613" y="1007461"/>
                  <a:pt x="2555310" y="979895"/>
                </a:cubicBezTo>
                <a:cubicBezTo>
                  <a:pt x="2592682" y="967438"/>
                  <a:pt x="2643567" y="961010"/>
                  <a:pt x="2680570" y="954843"/>
                </a:cubicBezTo>
                <a:cubicBezTo>
                  <a:pt x="2701447" y="942317"/>
                  <a:pt x="2721764" y="928807"/>
                  <a:pt x="2743200" y="917265"/>
                </a:cubicBezTo>
                <a:cubicBezTo>
                  <a:pt x="2776082" y="899560"/>
                  <a:pt x="2813533" y="889568"/>
                  <a:pt x="2843409" y="867161"/>
                </a:cubicBezTo>
                <a:cubicBezTo>
                  <a:pt x="2860110" y="854635"/>
                  <a:pt x="2876143" y="841163"/>
                  <a:pt x="2893513" y="829583"/>
                </a:cubicBezTo>
                <a:cubicBezTo>
                  <a:pt x="2913770" y="816078"/>
                  <a:pt x="2936666" y="806613"/>
                  <a:pt x="2956143" y="792005"/>
                </a:cubicBezTo>
                <a:cubicBezTo>
                  <a:pt x="2970315" y="781376"/>
                  <a:pt x="2980112" y="765768"/>
                  <a:pt x="2993721" y="754427"/>
                </a:cubicBezTo>
                <a:cubicBezTo>
                  <a:pt x="3005286" y="744789"/>
                  <a:pt x="3019049" y="738124"/>
                  <a:pt x="3031299" y="729374"/>
                </a:cubicBezTo>
                <a:cubicBezTo>
                  <a:pt x="3060716" y="708361"/>
                  <a:pt x="3096219" y="683483"/>
                  <a:pt x="3118981" y="654218"/>
                </a:cubicBezTo>
                <a:cubicBezTo>
                  <a:pt x="3285261" y="440430"/>
                  <a:pt x="3111829" y="663602"/>
                  <a:pt x="3181611" y="541484"/>
                </a:cubicBezTo>
                <a:cubicBezTo>
                  <a:pt x="3191969" y="523358"/>
                  <a:pt x="3206663" y="508081"/>
                  <a:pt x="3219189" y="491380"/>
                </a:cubicBezTo>
                <a:cubicBezTo>
                  <a:pt x="3223364" y="478854"/>
                  <a:pt x="3231715" y="467006"/>
                  <a:pt x="3231715" y="453802"/>
                </a:cubicBezTo>
                <a:cubicBezTo>
                  <a:pt x="3231715" y="407684"/>
                  <a:pt x="3244771" y="354389"/>
                  <a:pt x="3219189" y="316016"/>
                </a:cubicBezTo>
                <a:cubicBezTo>
                  <a:pt x="3202812" y="291450"/>
                  <a:pt x="3160829" y="306940"/>
                  <a:pt x="3131507" y="303490"/>
                </a:cubicBezTo>
                <a:cubicBezTo>
                  <a:pt x="3089833" y="298587"/>
                  <a:pt x="3048000" y="295139"/>
                  <a:pt x="3006247" y="290964"/>
                </a:cubicBezTo>
                <a:cubicBezTo>
                  <a:pt x="2975610" y="275645"/>
                  <a:pt x="2951742" y="260758"/>
                  <a:pt x="2918565" y="253385"/>
                </a:cubicBezTo>
                <a:cubicBezTo>
                  <a:pt x="2893772" y="247875"/>
                  <a:pt x="2868048" y="247019"/>
                  <a:pt x="2843409" y="240859"/>
                </a:cubicBezTo>
                <a:cubicBezTo>
                  <a:pt x="2817790" y="234454"/>
                  <a:pt x="2794207" y="220674"/>
                  <a:pt x="2768252" y="215807"/>
                </a:cubicBezTo>
                <a:cubicBezTo>
                  <a:pt x="2727009" y="208074"/>
                  <a:pt x="2684697" y="207915"/>
                  <a:pt x="2642992" y="203281"/>
                </a:cubicBezTo>
                <a:cubicBezTo>
                  <a:pt x="2609535" y="199564"/>
                  <a:pt x="2576108" y="195516"/>
                  <a:pt x="2542784" y="190755"/>
                </a:cubicBezTo>
                <a:cubicBezTo>
                  <a:pt x="2517642" y="187163"/>
                  <a:pt x="2492421" y="183739"/>
                  <a:pt x="2467628" y="178229"/>
                </a:cubicBezTo>
                <a:cubicBezTo>
                  <a:pt x="2454739" y="175365"/>
                  <a:pt x="2443232" y="166463"/>
                  <a:pt x="2430050" y="165703"/>
                </a:cubicBezTo>
                <a:cubicBezTo>
                  <a:pt x="1957444" y="138437"/>
                  <a:pt x="1969238" y="140651"/>
                  <a:pt x="1653436" y="140651"/>
                </a:cubicBezTo>
              </a:path>
            </a:pathLst>
          </a:custGeom>
          <a:noFill/>
          <a:ln w="38160">
            <a:solidFill>
              <a:srgbClr val="7030a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ftr" idx="28"/>
          </p:nvPr>
        </p:nvSpPr>
        <p:spPr>
          <a:xfrm>
            <a:off x="2057400" y="5325480"/>
            <a:ext cx="5943240" cy="38988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000000"/>
                </a:solidFill>
                <a:latin typeface="Times New Roman"/>
                <a:ea typeface="DejaVu Sans"/>
              </a:defRPr>
            </a:lvl1pPr>
          </a:lstStyle>
          <a:p>
            <a:pPr algn="ctr">
              <a:lnSpc>
                <a:spcPct val="100000"/>
              </a:lnSpc>
              <a:buNone/>
            </a:pPr>
            <a:r>
              <a:rPr b="0" lang="en-US" sz="1400" spc="-1" strike="noStrike">
                <a:solidFill>
                  <a:srgbClr val="000000"/>
                </a:solidFill>
                <a:latin typeface="Times New Roman"/>
                <a:ea typeface="DejaVu Sans"/>
              </a:rPr>
              <a:t>IoT4AQ workshop, Alioune Diop University Bambey, Sénégal</a:t>
            </a:r>
            <a:endParaRPr b="0" lang="en-US" sz="1400" spc="-1" strike="noStrike">
              <a:latin typeface="Times New Roman"/>
            </a:endParaRPr>
          </a:p>
        </p:txBody>
      </p:sp>
      <p:sp>
        <p:nvSpPr>
          <p:cNvPr id="104" name="PlaceHolder 2"/>
          <p:cNvSpPr>
            <a:spLocks noGrp="1"/>
          </p:cNvSpPr>
          <p:nvPr>
            <p:ph type="sldNum" idx="29"/>
          </p:nvPr>
        </p:nvSpPr>
        <p:spPr>
          <a:xfrm>
            <a:off x="8001000" y="5165280"/>
            <a:ext cx="1573920" cy="38988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Times New Roman"/>
                <a:ea typeface="DejaVu Sans"/>
              </a:defRPr>
            </a:lvl1pPr>
          </a:lstStyle>
          <a:p>
            <a:pPr algn="r">
              <a:lnSpc>
                <a:spcPct val="100000"/>
              </a:lnSpc>
              <a:buNone/>
            </a:pPr>
            <a:fld id="{734909C2-7659-4919-9E71-B5146288D62A}" type="slidenum">
              <a:rPr b="0" lang="en-US" sz="1400" spc="-1" strike="noStrike">
                <a:solidFill>
                  <a:srgbClr val="000000"/>
                </a:solidFill>
                <a:latin typeface="Times New Roman"/>
                <a:ea typeface="DejaVu Sans"/>
              </a:rPr>
              <a:t>&lt;number&gt;</a:t>
            </a:fld>
            <a:endParaRPr b="0" lang="en-US" sz="1400" spc="-1" strike="noStrike">
              <a:latin typeface="Times New Roman"/>
            </a:endParaRPr>
          </a:p>
        </p:txBody>
      </p:sp>
      <p:sp>
        <p:nvSpPr>
          <p:cNvPr id="105" name="PlaceHolder 3"/>
          <p:cNvSpPr>
            <a:spLocks noGrp="1"/>
          </p:cNvSpPr>
          <p:nvPr>
            <p:ph type="dt" idx="30"/>
          </p:nvPr>
        </p:nvSpPr>
        <p:spPr>
          <a:xfrm>
            <a:off x="504000" y="5355720"/>
            <a:ext cx="1553040" cy="389880"/>
          </a:xfrm>
          <a:prstGeom prst="rect">
            <a:avLst/>
          </a:prstGeom>
          <a:noFill/>
          <a:ln w="0">
            <a:noFill/>
          </a:ln>
        </p:spPr>
        <p:txBody>
          <a:bodyPr lIns="0" rIns="0" tIns="0" bIns="0" anchor="t">
            <a:noAutofit/>
          </a:bodyPr>
          <a:lstStyle>
            <a:lvl1pPr>
              <a:lnSpc>
                <a:spcPct val="100000"/>
              </a:lnSpc>
              <a:buNone/>
              <a:defRPr b="0" lang="en-US" sz="1400" spc="-1" strike="noStrike">
                <a:solidFill>
                  <a:srgbClr val="000000"/>
                </a:solidFill>
                <a:latin typeface="Times New Roman"/>
                <a:ea typeface="DejaVu Sans"/>
              </a:defRPr>
            </a:lvl1pPr>
          </a:lstStyle>
          <a:p>
            <a:pPr>
              <a:lnSpc>
                <a:spcPct val="100000"/>
              </a:lnSpc>
              <a:buNone/>
            </a:pPr>
            <a:r>
              <a:rPr b="0" lang="en-US" sz="1400" spc="-1" strike="noStrike">
                <a:solidFill>
                  <a:srgbClr val="000000"/>
                </a:solidFill>
                <a:latin typeface="Times New Roman"/>
                <a:ea typeface="DejaVu Sans"/>
              </a:rPr>
              <a:t>14.-15. Mar. 2024</a:t>
            </a:r>
            <a:endParaRPr b="0" lang="en-US" sz="1400" spc="-1" strike="noStrike">
              <a:latin typeface="Times New Roman"/>
            </a:endParaRPr>
          </a:p>
        </p:txBody>
      </p:sp>
      <p:sp>
        <p:nvSpPr>
          <p:cNvPr id="106" name="PlaceHolder 4"/>
          <p:cNvSpPr>
            <a:spLocks noGrp="1"/>
          </p:cNvSpPr>
          <p:nvPr>
            <p:ph type="title"/>
          </p:nvPr>
        </p:nvSpPr>
        <p:spPr>
          <a:xfrm>
            <a:off x="1698840" y="99000"/>
            <a:ext cx="7113960" cy="945720"/>
          </a:xfrm>
          <a:prstGeom prst="rect">
            <a:avLst/>
          </a:prstGeom>
          <a:noFill/>
          <a:ln w="0">
            <a:noFill/>
          </a:ln>
        </p:spPr>
        <p:txBody>
          <a:bodyPr lIns="0" rIns="0" tIns="0" bIns="0" anchor="ctr">
            <a:noAutofit/>
          </a:bodyPr>
          <a:p>
            <a:pPr algn="ctr">
              <a:lnSpc>
                <a:spcPct val="100000"/>
              </a:lnSpc>
              <a:buNone/>
            </a:pPr>
            <a:r>
              <a:rPr b="0" lang="en-US" sz="3600" spc="-1" strike="noStrike">
                <a:latin typeface="Arial"/>
              </a:rPr>
              <a:t>How to connect the system to ThingSpeak platform </a:t>
            </a:r>
            <a:endParaRPr b="0" lang="fr-FR" sz="3600" spc="-1" strike="noStrike">
              <a:solidFill>
                <a:srgbClr val="000000"/>
              </a:solidFill>
              <a:latin typeface="Calibri"/>
            </a:endParaRPr>
          </a:p>
        </p:txBody>
      </p:sp>
      <p:sp>
        <p:nvSpPr>
          <p:cNvPr id="107" name="Rectangle 7"/>
          <p:cNvSpPr/>
          <p:nvPr/>
        </p:nvSpPr>
        <p:spPr>
          <a:xfrm>
            <a:off x="215640" y="1467000"/>
            <a:ext cx="97207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rPr>
              <a:t>We will learn how to install the library and try to connect the measurement system to the ThingSpeak platform to visualize the data on the Cloud.</a:t>
            </a:r>
            <a:endParaRPr b="0" lang="en-US" sz="1800" spc="-1" strike="noStrike">
              <a:latin typeface="Arial"/>
            </a:endParaRPr>
          </a:p>
        </p:txBody>
      </p:sp>
      <p:sp>
        <p:nvSpPr>
          <p:cNvPr id="108" name="Rectangle 8"/>
          <p:cNvSpPr/>
          <p:nvPr/>
        </p:nvSpPr>
        <p:spPr>
          <a:xfrm>
            <a:off x="503640" y="2331360"/>
            <a:ext cx="70556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000000"/>
                </a:solidFill>
                <a:latin typeface="Calibri"/>
              </a:rPr>
              <a:t>Step 1: Installing  </a:t>
            </a:r>
            <a:r>
              <a:rPr b="1" lang="fr-FR" sz="1800" spc="-1" strike="noStrike">
                <a:solidFill>
                  <a:srgbClr val="000000"/>
                </a:solidFill>
                <a:latin typeface="Calibri"/>
              </a:rPr>
              <a:t>ThingSpeak </a:t>
            </a:r>
            <a:r>
              <a:rPr b="1" lang="en-US" sz="1800" spc="-1" strike="noStrike">
                <a:solidFill>
                  <a:srgbClr val="000000"/>
                </a:solidFill>
                <a:latin typeface="Calibri"/>
              </a:rPr>
              <a:t>Library for ESP32</a:t>
            </a:r>
            <a:endParaRPr b="0" lang="en-US" sz="1800" spc="-1" strike="noStrike">
              <a:latin typeface="Arial"/>
            </a:endParaRPr>
          </a:p>
        </p:txBody>
      </p:sp>
      <p:sp>
        <p:nvSpPr>
          <p:cNvPr id="109" name="Rectangle 9"/>
          <p:cNvSpPr/>
          <p:nvPr/>
        </p:nvSpPr>
        <p:spPr>
          <a:xfrm>
            <a:off x="215640" y="3474000"/>
            <a:ext cx="94327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rPr>
              <a:t>This library is tested for </a:t>
            </a:r>
            <a:r>
              <a:rPr b="0" lang="fr-FR" sz="1800" spc="-1" strike="noStrike">
                <a:solidFill>
                  <a:srgbClr val="000000"/>
                </a:solidFill>
                <a:latin typeface="Calibri"/>
              </a:rPr>
              <a:t>ThingSpeak  </a:t>
            </a:r>
            <a:r>
              <a:rPr b="0" lang="en-US" sz="1800" spc="-1" strike="noStrike">
                <a:solidFill>
                  <a:srgbClr val="000000"/>
                </a:solidFill>
                <a:latin typeface="Calibri"/>
              </a:rPr>
              <a:t>with ESP32.</a:t>
            </a:r>
            <a:endParaRPr b="0" lang="en-US" sz="1800" spc="-1" strike="noStrike">
              <a:latin typeface="Arial"/>
            </a:endParaRPr>
          </a:p>
        </p:txBody>
      </p:sp>
      <p:sp>
        <p:nvSpPr>
          <p:cNvPr id="110" name="Rectangle 10"/>
          <p:cNvSpPr/>
          <p:nvPr/>
        </p:nvSpPr>
        <p:spPr>
          <a:xfrm>
            <a:off x="1440000" y="2970000"/>
            <a:ext cx="6119280" cy="363960"/>
          </a:xfrm>
          <a:prstGeom prst="rect">
            <a:avLst/>
          </a:prstGeom>
          <a:solidFill>
            <a:srgbClr val="ffff00"/>
          </a:solidFill>
          <a:ln w="0">
            <a:noFill/>
          </a:ln>
        </p:spPr>
        <p:style>
          <a:lnRef idx="0"/>
          <a:fillRef idx="0"/>
          <a:effectRef idx="0"/>
          <a:fontRef idx="minor"/>
        </p:style>
        <p:txBody>
          <a:bodyPr lIns="90000" rIns="90000" tIns="45000" bIns="45000" anchor="t">
            <a:spAutoFit/>
          </a:bodyPr>
          <a:p>
            <a:pPr>
              <a:lnSpc>
                <a:spcPct val="100000"/>
              </a:lnSpc>
              <a:buNone/>
            </a:pPr>
            <a:r>
              <a:rPr b="0" lang="fr-FR" sz="1800" spc="-1" strike="noStrike">
                <a:solidFill>
                  <a:srgbClr val="000000"/>
                </a:solidFill>
                <a:latin typeface="Calibri"/>
              </a:rPr>
              <a:t>Library :  </a:t>
            </a:r>
            <a:r>
              <a:rPr b="0" lang="fr-FR" sz="1800" spc="-1" strike="noStrike">
                <a:solidFill>
                  <a:srgbClr val="0070c0"/>
                </a:solidFill>
                <a:latin typeface="Calibri"/>
              </a:rPr>
              <a:t>https://github.com/mathworks/thingspeak-arduino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2369</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2021-04-28T14:03:02Z</dcterms:created>
  <dc:creator>Jacob</dc:creator>
  <dc:description/>
  <dc:language>en-US</dc:language>
  <cp:lastModifiedBy>Utilisateur Windows</cp:lastModifiedBy>
  <dcterms:modified xsi:type="dcterms:W3CDTF">2024-02-16T11:20:02Z</dcterms:modified>
  <cp:revision>185</cp:revision>
  <dc:subject/>
  <dc:title>IoT Air Quality System</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11</vt:r8>
  </property>
  <property fmtid="{D5CDD505-2E9C-101B-9397-08002B2CF9AE}" pid="3" name="PresentationFormat">
    <vt:lpwstr>Personnalisé</vt:lpwstr>
  </property>
  <property fmtid="{D5CDD505-2E9C-101B-9397-08002B2CF9AE}" pid="4" name="Slides">
    <vt:r8>11</vt:r8>
  </property>
</Properties>
</file>